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4"/>
  </p:sldMasterIdLst>
  <p:notesMasterIdLst>
    <p:notesMasterId r:id="rId77"/>
  </p:notesMasterIdLst>
  <p:handoutMasterIdLst>
    <p:handoutMasterId r:id="rId78"/>
  </p:handoutMasterIdLst>
  <p:sldIdLst>
    <p:sldId id="256" r:id="rId5"/>
    <p:sldId id="442" r:id="rId6"/>
    <p:sldId id="404" r:id="rId7"/>
    <p:sldId id="434" r:id="rId8"/>
    <p:sldId id="436" r:id="rId9"/>
    <p:sldId id="406" r:id="rId10"/>
    <p:sldId id="407" r:id="rId11"/>
    <p:sldId id="408" r:id="rId12"/>
    <p:sldId id="437" r:id="rId13"/>
    <p:sldId id="410" r:id="rId14"/>
    <p:sldId id="411" r:id="rId15"/>
    <p:sldId id="438" r:id="rId16"/>
    <p:sldId id="257" r:id="rId17"/>
    <p:sldId id="362" r:id="rId18"/>
    <p:sldId id="274" r:id="rId19"/>
    <p:sldId id="275" r:id="rId20"/>
    <p:sldId id="363" r:id="rId21"/>
    <p:sldId id="380" r:id="rId22"/>
    <p:sldId id="381" r:id="rId23"/>
    <p:sldId id="382" r:id="rId24"/>
    <p:sldId id="415" r:id="rId25"/>
    <p:sldId id="366" r:id="rId26"/>
    <p:sldId id="390" r:id="rId27"/>
    <p:sldId id="414" r:id="rId28"/>
    <p:sldId id="364" r:id="rId29"/>
    <p:sldId id="365" r:id="rId30"/>
    <p:sldId id="367" r:id="rId31"/>
    <p:sldId id="441" r:id="rId32"/>
    <p:sldId id="262" r:id="rId33"/>
    <p:sldId id="368" r:id="rId34"/>
    <p:sldId id="369" r:id="rId35"/>
    <p:sldId id="370" r:id="rId36"/>
    <p:sldId id="405" r:id="rId37"/>
    <p:sldId id="371" r:id="rId38"/>
    <p:sldId id="312" r:id="rId39"/>
    <p:sldId id="372" r:id="rId40"/>
    <p:sldId id="373" r:id="rId41"/>
    <p:sldId id="374" r:id="rId42"/>
    <p:sldId id="297" r:id="rId43"/>
    <p:sldId id="375" r:id="rId44"/>
    <p:sldId id="443" r:id="rId45"/>
    <p:sldId id="439" r:id="rId46"/>
    <p:sldId id="377" r:id="rId47"/>
    <p:sldId id="291" r:id="rId48"/>
    <p:sldId id="266" r:id="rId49"/>
    <p:sldId id="267" r:id="rId50"/>
    <p:sldId id="400" r:id="rId51"/>
    <p:sldId id="393" r:id="rId52"/>
    <p:sldId id="258" r:id="rId53"/>
    <p:sldId id="259" r:id="rId54"/>
    <p:sldId id="260" r:id="rId55"/>
    <p:sldId id="394" r:id="rId56"/>
    <p:sldId id="440" r:id="rId57"/>
    <p:sldId id="391" r:id="rId58"/>
    <p:sldId id="417" r:id="rId59"/>
    <p:sldId id="418" r:id="rId60"/>
    <p:sldId id="395" r:id="rId61"/>
    <p:sldId id="396" r:id="rId62"/>
    <p:sldId id="397" r:id="rId63"/>
    <p:sldId id="268" r:id="rId64"/>
    <p:sldId id="269" r:id="rId65"/>
    <p:sldId id="270" r:id="rId66"/>
    <p:sldId id="271" r:id="rId67"/>
    <p:sldId id="419" r:id="rId68"/>
    <p:sldId id="420" r:id="rId69"/>
    <p:sldId id="273" r:id="rId70"/>
    <p:sldId id="398" r:id="rId71"/>
    <p:sldId id="276" r:id="rId72"/>
    <p:sldId id="277" r:id="rId73"/>
    <p:sldId id="433" r:id="rId74"/>
    <p:sldId id="431" r:id="rId75"/>
    <p:sldId id="43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8" autoAdjust="0"/>
    <p:restoredTop sz="82802"/>
  </p:normalViewPr>
  <p:slideViewPr>
    <p:cSldViewPr snapToGrid="0">
      <p:cViewPr>
        <p:scale>
          <a:sx n="132" d="100"/>
          <a:sy n="132" d="100"/>
        </p:scale>
        <p:origin x="144" y="144"/>
      </p:cViewPr>
      <p:guideLst/>
    </p:cSldViewPr>
  </p:slideViewPr>
  <p:notesTextViewPr>
    <p:cViewPr>
      <p:scale>
        <a:sx n="1" d="1"/>
        <a:sy n="1" d="1"/>
      </p:scale>
      <p:origin x="0" y="0"/>
    </p:cViewPr>
  </p:notesTextViewPr>
  <p:notesViewPr>
    <p:cSldViewPr snapToGrid="0" showGuides="1">
      <p:cViewPr varScale="1">
        <p:scale>
          <a:sx n="121" d="100"/>
          <a:sy n="121" d="100"/>
        </p:scale>
        <p:origin x="386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82DB39-ED1F-CBD4-1914-73F6C89860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E9FC1FC-5E30-4ADB-1A01-55116BF599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A0328F-C6EC-714F-9F1F-5513F701C644}" type="datetimeFigureOut">
              <a:rPr lang="en-AU" smtClean="0"/>
              <a:t>3/8/2025</a:t>
            </a:fld>
            <a:endParaRPr lang="en-AU"/>
          </a:p>
        </p:txBody>
      </p:sp>
      <p:sp>
        <p:nvSpPr>
          <p:cNvPr id="4" name="Footer Placeholder 3">
            <a:extLst>
              <a:ext uri="{FF2B5EF4-FFF2-40B4-BE49-F238E27FC236}">
                <a16:creationId xmlns:a16="http://schemas.microsoft.com/office/drawing/2014/main" id="{B97E6B83-1A6A-4141-F175-F14EEDD753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7365F6D-AF79-23F0-1CB4-D6641006C5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F0DA86-B288-D245-8841-A989FCE552AB}" type="slidenum">
              <a:rPr lang="en-AU" smtClean="0"/>
              <a:t>‹#›</a:t>
            </a:fld>
            <a:endParaRPr lang="en-AU"/>
          </a:p>
        </p:txBody>
      </p:sp>
    </p:spTree>
    <p:extLst>
      <p:ext uri="{BB962C8B-B14F-4D97-AF65-F5344CB8AC3E}">
        <p14:creationId xmlns:p14="http://schemas.microsoft.com/office/powerpoint/2010/main" val="4407415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348E1-09D0-9A4B-A7AF-E194110BC21F}" type="datetimeFigureOut">
              <a:rPr lang="en-AU" smtClean="0"/>
              <a:t>3/8/2025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67EBE-A343-C04B-AAD2-0419BBD7E7C8}" type="slidenum">
              <a:rPr lang="en-AU" smtClean="0"/>
              <a:t>‹#›</a:t>
            </a:fld>
            <a:endParaRPr lang="en-AU"/>
          </a:p>
        </p:txBody>
      </p:sp>
    </p:spTree>
    <p:extLst>
      <p:ext uri="{BB962C8B-B14F-4D97-AF65-F5344CB8AC3E}">
        <p14:creationId xmlns:p14="http://schemas.microsoft.com/office/powerpoint/2010/main" val="441411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C55F5-B18A-1D61-E113-84BF5FBC9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2253A-3B50-9C90-15C6-9EFE0EA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89FC9-6B49-66AA-F9AB-94AF1852E845}"/>
              </a:ext>
            </a:extLst>
          </p:cNvPr>
          <p:cNvSpPr>
            <a:spLocks noGrp="1"/>
          </p:cNvSpPr>
          <p:nvPr>
            <p:ph type="body" idx="1"/>
          </p:nvPr>
        </p:nvSpPr>
        <p:spPr/>
        <p:txBody>
          <a:bodyPr/>
          <a:lstStyle/>
          <a:p>
            <a:r>
              <a:rPr lang="en-AU" dirty="0"/>
              <a:t>So here are some of the results from the survey we asked you to do. </a:t>
            </a:r>
          </a:p>
          <a:p>
            <a:r>
              <a:rPr lang="en-AU" dirty="0"/>
              <a:t>Those of you that answered it thank you. </a:t>
            </a:r>
          </a:p>
          <a:p>
            <a:endParaRPr lang="en-AU" dirty="0"/>
          </a:p>
          <a:p>
            <a:r>
              <a:rPr lang="en-AU" dirty="0"/>
              <a:t>You can see we have a pretty wide variation in R users, this is okay. </a:t>
            </a:r>
          </a:p>
          <a:p>
            <a:r>
              <a:rPr lang="en-AU" dirty="0"/>
              <a:t>I will spend this lecture to get you guys on the basics of coding </a:t>
            </a:r>
          </a:p>
          <a:p>
            <a:endParaRPr lang="en-AU" dirty="0"/>
          </a:p>
          <a:p>
            <a:r>
              <a:rPr lang="en-AU" dirty="0"/>
              <a:t>by introducing R and simple functions but then the next two lectures we will dig into your projects and </a:t>
            </a:r>
          </a:p>
          <a:p>
            <a:r>
              <a:rPr lang="en-AU" dirty="0"/>
              <a:t>move into more data manipulation and wrangling. </a:t>
            </a:r>
          </a:p>
          <a:p>
            <a:endParaRPr lang="en-AU" dirty="0"/>
          </a:p>
          <a:p>
            <a:r>
              <a:rPr lang="en-AU" dirty="0"/>
              <a:t>So those of you that are more on the comfortable side of things, just hang tight. </a:t>
            </a:r>
          </a:p>
          <a:p>
            <a:r>
              <a:rPr lang="en-AU" dirty="0"/>
              <a:t>You also may learn some tricks in this weeks content that you may not have known</a:t>
            </a:r>
          </a:p>
        </p:txBody>
      </p:sp>
      <p:sp>
        <p:nvSpPr>
          <p:cNvPr id="4" name="Slide Number Placeholder 3">
            <a:extLst>
              <a:ext uri="{FF2B5EF4-FFF2-40B4-BE49-F238E27FC236}">
                <a16:creationId xmlns:a16="http://schemas.microsoft.com/office/drawing/2014/main" id="{9099DC10-4A90-E31B-14B4-18759D26A7E3}"/>
              </a:ext>
            </a:extLst>
          </p:cNvPr>
          <p:cNvSpPr>
            <a:spLocks noGrp="1"/>
          </p:cNvSpPr>
          <p:nvPr>
            <p:ph type="sldNum" sz="quarter" idx="5"/>
          </p:nvPr>
        </p:nvSpPr>
        <p:spPr/>
        <p:txBody>
          <a:bodyPr/>
          <a:lstStyle/>
          <a:p>
            <a:fld id="{61867EBE-A343-C04B-AAD2-0419BBD7E7C8}" type="slidenum">
              <a:rPr lang="en-AU" smtClean="0"/>
              <a:t>2</a:t>
            </a:fld>
            <a:endParaRPr lang="en-AU"/>
          </a:p>
        </p:txBody>
      </p:sp>
    </p:spTree>
    <p:extLst>
      <p:ext uri="{BB962C8B-B14F-4D97-AF65-F5344CB8AC3E}">
        <p14:creationId xmlns:p14="http://schemas.microsoft.com/office/powerpoint/2010/main" val="486770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648084A8-9899-1A14-9B42-BDB370D8D96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9" name="Rectangle 2">
            <a:extLst>
              <a:ext uri="{FF2B5EF4-FFF2-40B4-BE49-F238E27FC236}">
                <a16:creationId xmlns:a16="http://schemas.microsoft.com/office/drawing/2014/main" id="{7A027468-DD2A-5149-8B44-D0E44A7D4E61}"/>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n-AU" dirty="0"/>
              <a:t>This diagram shows how R is structured and how users like yourself will interact with it. </a:t>
            </a:r>
          </a:p>
          <a:p>
            <a:pPr eaLnBrk="1" hangingPunct="1"/>
            <a:endParaRPr lang="en-AU" dirty="0"/>
          </a:p>
          <a:p>
            <a:pPr eaLnBrk="1" hangingPunct="1"/>
            <a:r>
              <a:rPr lang="en-AU" dirty="0"/>
              <a:t>At the core, you have base R — this includes basic functions and packages that come with the initial installation. </a:t>
            </a:r>
          </a:p>
          <a:p>
            <a:pPr eaLnBrk="1" hangingPunct="1"/>
            <a:endParaRPr lang="en-AU" dirty="0"/>
          </a:p>
          <a:p>
            <a:pPr eaLnBrk="1" hangingPunct="1"/>
            <a:r>
              <a:rPr lang="en-AU" dirty="0"/>
              <a:t>On top of that, there are thousands of add-on packages, which you can download from online repositories like CRAN or Bioconductor. </a:t>
            </a:r>
          </a:p>
          <a:p>
            <a:pPr eaLnBrk="1" hangingPunct="1"/>
            <a:endParaRPr lang="en-AU" dirty="0"/>
          </a:p>
          <a:p>
            <a:pPr eaLnBrk="1" hangingPunct="1"/>
            <a:r>
              <a:rPr lang="en-AU" dirty="0"/>
              <a:t>These packages give R its power and flexibility — for example, ggplot2 for graphics, </a:t>
            </a:r>
            <a:r>
              <a:rPr lang="en-AU" dirty="0" err="1"/>
              <a:t>glm</a:t>
            </a:r>
            <a:r>
              <a:rPr lang="en-AU" dirty="0"/>
              <a:t> for modelling, and many more. </a:t>
            </a:r>
          </a:p>
          <a:p>
            <a:pPr eaLnBrk="1" hangingPunct="1"/>
            <a:endParaRPr lang="en-AU" dirty="0"/>
          </a:p>
          <a:p>
            <a:pPr eaLnBrk="1" hangingPunct="1"/>
            <a:r>
              <a:rPr lang="en-AU" dirty="0"/>
              <a:t>Finally, we interact with R through front-end tools — like RStudio, which is an integrated development environment, or simple text editors and GUIs. </a:t>
            </a:r>
          </a:p>
          <a:p>
            <a:pPr eaLnBrk="1" hangingPunct="1"/>
            <a:r>
              <a:rPr lang="en-AU" dirty="0"/>
              <a:t>- We will be using this</a:t>
            </a:r>
          </a:p>
          <a:p>
            <a:pPr eaLnBrk="1" hangingPunct="1"/>
            <a:endParaRPr lang="en-AU" dirty="0"/>
          </a:p>
          <a:p>
            <a:pPr eaLnBrk="1" hangingPunct="1"/>
            <a:r>
              <a:rPr lang="en-AU" dirty="0"/>
              <a:t>So, from base R to specialized packages, everything flows into the user experience.</a:t>
            </a:r>
            <a:endParaRPr lang="es-ES" altLang="en-US" dirty="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8B42CF-0D59-A394-E572-EE2C6FF8F3EE}"/>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4A267BBD-E454-66D3-EE94-15970B07AB6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AAC52DC6-3F79-8648-3C18-3DADA3AE3FF1}"/>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s-ES" altLang="en-US" dirty="0" err="1">
                <a:cs typeface="Arial" panose="020B0604020202020204" pitchFamily="34" charset="0"/>
              </a:rPr>
              <a:t>Well</a:t>
            </a:r>
            <a:r>
              <a:rPr lang="es-ES" altLang="en-US" dirty="0">
                <a:cs typeface="Arial" panose="020B0604020202020204" pitchFamily="34" charset="0"/>
              </a:rPr>
              <a:t> </a:t>
            </a:r>
            <a:r>
              <a:rPr lang="es-ES" altLang="en-US" dirty="0" err="1">
                <a:cs typeface="Arial" panose="020B0604020202020204" pitchFamily="34" charset="0"/>
              </a:rPr>
              <a:t>next</a:t>
            </a:r>
            <a:r>
              <a:rPr lang="es-ES" altLang="en-US" dirty="0">
                <a:cs typeface="Arial" panose="020B0604020202020204" pitchFamily="34" charset="0"/>
              </a:rPr>
              <a:t> </a:t>
            </a:r>
            <a:r>
              <a:rPr lang="es-ES" altLang="en-US" dirty="0" err="1">
                <a:cs typeface="Arial" panose="020B0604020202020204" pitchFamily="34" charset="0"/>
              </a:rPr>
              <a:t>we</a:t>
            </a:r>
            <a:r>
              <a:rPr lang="es-ES" altLang="en-US" dirty="0">
                <a:cs typeface="Arial" panose="020B0604020202020204" pitchFamily="34" charset="0"/>
              </a:rPr>
              <a:t> </a:t>
            </a:r>
            <a:r>
              <a:rPr lang="es-ES" altLang="en-US" dirty="0" err="1">
                <a:cs typeface="Arial" panose="020B0604020202020204" pitchFamily="34" charset="0"/>
              </a:rPr>
              <a:t>need</a:t>
            </a:r>
            <a:r>
              <a:rPr lang="es-ES" altLang="en-US" dirty="0">
                <a:cs typeface="Arial" panose="020B0604020202020204" pitchFamily="34" charset="0"/>
              </a:rPr>
              <a:t> </a:t>
            </a:r>
            <a:r>
              <a:rPr lang="es-ES" altLang="en-US" dirty="0" err="1">
                <a:cs typeface="Arial" panose="020B0604020202020204" pitchFamily="34" charset="0"/>
              </a:rPr>
              <a:t>to</a:t>
            </a:r>
            <a:r>
              <a:rPr lang="es-ES" altLang="en-US" dirty="0">
                <a:cs typeface="Arial" panose="020B0604020202020204" pitchFamily="34" charset="0"/>
              </a:rPr>
              <a:t> </a:t>
            </a:r>
            <a:r>
              <a:rPr lang="es-ES" altLang="en-US" dirty="0" err="1">
                <a:cs typeface="Arial" panose="020B0604020202020204" pitchFamily="34" charset="0"/>
              </a:rPr>
              <a:t>get</a:t>
            </a:r>
            <a:r>
              <a:rPr lang="es-ES" altLang="en-US" dirty="0">
                <a:cs typeface="Arial" panose="020B0604020202020204" pitchFamily="34" charset="0"/>
              </a:rPr>
              <a:t> </a:t>
            </a:r>
            <a:r>
              <a:rPr lang="es-ES" altLang="en-US" dirty="0" err="1">
                <a:cs typeface="Arial" panose="020B0604020202020204" pitchFamily="34" charset="0"/>
              </a:rPr>
              <a:t>this</a:t>
            </a:r>
            <a:r>
              <a:rPr lang="es-ES" altLang="en-US" dirty="0">
                <a:cs typeface="Arial" panose="020B0604020202020204" pitchFamily="34" charset="0"/>
              </a:rPr>
              <a:t> </a:t>
            </a:r>
            <a:r>
              <a:rPr lang="es-ES" altLang="en-US" dirty="0" err="1">
                <a:cs typeface="Arial" panose="020B0604020202020204" pitchFamily="34" charset="0"/>
              </a:rPr>
              <a:t>fantastic</a:t>
            </a:r>
            <a:r>
              <a:rPr lang="es-ES" altLang="en-US" dirty="0">
                <a:cs typeface="Arial" panose="020B0604020202020204" pitchFamily="34" charset="0"/>
              </a:rPr>
              <a:t> </a:t>
            </a:r>
            <a:r>
              <a:rPr lang="es-ES" altLang="en-US" dirty="0" err="1">
                <a:cs typeface="Arial" panose="020B0604020202020204" pitchFamily="34" charset="0"/>
              </a:rPr>
              <a:t>program</a:t>
            </a:r>
            <a:r>
              <a:rPr lang="es-ES" altLang="en-US" dirty="0">
                <a:cs typeface="Arial" panose="020B0604020202020204" pitchFamily="34" charset="0"/>
              </a:rPr>
              <a:t> </a:t>
            </a:r>
            <a:r>
              <a:rPr lang="es-ES" altLang="en-US" dirty="0" err="1">
                <a:cs typeface="Arial" panose="020B0604020202020204" pitchFamily="34" charset="0"/>
              </a:rPr>
              <a:t>on</a:t>
            </a:r>
            <a:r>
              <a:rPr lang="es-ES" altLang="en-US" dirty="0">
                <a:cs typeface="Arial" panose="020B0604020202020204" pitchFamily="34" charset="0"/>
              </a:rPr>
              <a:t> </a:t>
            </a:r>
            <a:r>
              <a:rPr lang="es-ES" altLang="en-US" dirty="0" err="1">
                <a:cs typeface="Arial" panose="020B0604020202020204" pitchFamily="34" charset="0"/>
              </a:rPr>
              <a:t>your</a:t>
            </a:r>
            <a:r>
              <a:rPr lang="es-ES" altLang="en-US" dirty="0">
                <a:cs typeface="Arial" panose="020B0604020202020204" pitchFamily="34" charset="0"/>
              </a:rPr>
              <a:t> machines... </a:t>
            </a:r>
          </a:p>
          <a:p>
            <a:pPr eaLnBrk="1" hangingPunct="1"/>
            <a:endParaRPr lang="es-ES" altLang="en-US" dirty="0">
              <a:cs typeface="Arial" panose="020B0604020202020204" pitchFamily="34" charset="0"/>
            </a:endParaRPr>
          </a:p>
          <a:p>
            <a:pPr eaLnBrk="1" hangingPunct="1"/>
            <a:r>
              <a:rPr lang="es-ES" altLang="en-US" dirty="0" err="1">
                <a:cs typeface="Arial" panose="020B0604020202020204" pitchFamily="34" charset="0"/>
              </a:rPr>
              <a:t>I'll</a:t>
            </a:r>
            <a:r>
              <a:rPr lang="es-ES" altLang="en-US" dirty="0">
                <a:cs typeface="Arial" panose="020B0604020202020204" pitchFamily="34" charset="0"/>
              </a:rPr>
              <a:t> </a:t>
            </a:r>
            <a:r>
              <a:rPr lang="es-ES" altLang="en-US" dirty="0" err="1">
                <a:cs typeface="Arial" panose="020B0604020202020204" pitchFamily="34" charset="0"/>
              </a:rPr>
              <a:t>convince</a:t>
            </a:r>
            <a:r>
              <a:rPr lang="es-ES" altLang="en-US" dirty="0">
                <a:cs typeface="Arial" panose="020B0604020202020204" pitchFamily="34" charset="0"/>
              </a:rPr>
              <a:t> </a:t>
            </a:r>
            <a:r>
              <a:rPr lang="es-ES" altLang="en-US" dirty="0" err="1">
                <a:cs typeface="Arial" panose="020B0604020202020204" pitchFamily="34" charset="0"/>
              </a:rPr>
              <a:t>you</a:t>
            </a:r>
            <a:r>
              <a:rPr lang="es-ES" altLang="en-US" dirty="0">
                <a:cs typeface="Arial" panose="020B0604020202020204" pitchFamily="34" charset="0"/>
              </a:rPr>
              <a:t> </a:t>
            </a:r>
            <a:r>
              <a:rPr lang="es-ES" altLang="en-US" dirty="0" err="1">
                <a:cs typeface="Arial" panose="020B0604020202020204" pitchFamily="34" charset="0"/>
              </a:rPr>
              <a:t>the</a:t>
            </a:r>
            <a:r>
              <a:rPr lang="es-ES" altLang="en-US" dirty="0">
                <a:cs typeface="Arial" panose="020B0604020202020204" pitchFamily="34" charset="0"/>
              </a:rPr>
              <a:t> </a:t>
            </a:r>
            <a:r>
              <a:rPr lang="es-ES" altLang="en-US" dirty="0" err="1">
                <a:cs typeface="Arial" panose="020B0604020202020204" pitchFamily="34" charset="0"/>
              </a:rPr>
              <a:t>others</a:t>
            </a:r>
            <a:r>
              <a:rPr lang="es-ES" altLang="en-US" dirty="0">
                <a:cs typeface="Arial" panose="020B0604020202020204" pitchFamily="34" charset="0"/>
              </a:rPr>
              <a:t> </a:t>
            </a:r>
            <a:r>
              <a:rPr lang="es-ES" altLang="en-US" dirty="0" err="1">
                <a:cs typeface="Arial" panose="020B0604020202020204" pitchFamily="34" charset="0"/>
              </a:rPr>
              <a:t>by</a:t>
            </a:r>
            <a:r>
              <a:rPr lang="es-ES" altLang="en-US" dirty="0">
                <a:cs typeface="Arial" panose="020B0604020202020204" pitchFamily="34" charset="0"/>
              </a:rPr>
              <a:t> </a:t>
            </a:r>
            <a:r>
              <a:rPr lang="es-ES" altLang="en-US" dirty="0" err="1">
                <a:cs typeface="Arial" panose="020B0604020202020204" pitchFamily="34" charset="0"/>
              </a:rPr>
              <a:t>hopefull</a:t>
            </a:r>
            <a:r>
              <a:rPr lang="es-ES" altLang="en-US" dirty="0">
                <a:cs typeface="Arial" panose="020B0604020202020204" pitchFamily="34" charset="0"/>
              </a:rPr>
              <a:t> 10am..</a:t>
            </a:r>
          </a:p>
          <a:p>
            <a:pPr eaLnBrk="1" hangingPunct="1"/>
            <a:endParaRPr lang="es-ES" altLang="en-US" dirty="0">
              <a:cs typeface="Arial" panose="020B0604020202020204" pitchFamily="34" charset="0"/>
            </a:endParaRPr>
          </a:p>
          <a:p>
            <a:pPr eaLnBrk="1" hangingPunct="1"/>
            <a:r>
              <a:rPr lang="es-ES" altLang="en-US" dirty="0">
                <a:cs typeface="Arial" panose="020B0604020202020204" pitchFamily="34" charset="0"/>
              </a:rPr>
              <a:t>Show </a:t>
            </a:r>
            <a:r>
              <a:rPr lang="es-ES" altLang="en-US" dirty="0" err="1">
                <a:cs typeface="Arial" panose="020B0604020202020204" pitchFamily="34" charset="0"/>
              </a:rPr>
              <a:t>of</a:t>
            </a:r>
            <a:r>
              <a:rPr lang="es-ES" altLang="en-US" dirty="0">
                <a:cs typeface="Arial" panose="020B0604020202020204" pitchFamily="34" charset="0"/>
              </a:rPr>
              <a:t> </a:t>
            </a:r>
            <a:r>
              <a:rPr lang="es-ES" altLang="en-US" dirty="0" err="1">
                <a:cs typeface="Arial" panose="020B0604020202020204" pitchFamily="34" charset="0"/>
              </a:rPr>
              <a:t>hands</a:t>
            </a:r>
            <a:r>
              <a:rPr lang="es-ES" altLang="en-US" dirty="0">
                <a:cs typeface="Arial" panose="020B0604020202020204" pitchFamily="34" charset="0"/>
              </a:rPr>
              <a:t> </a:t>
            </a:r>
            <a:r>
              <a:rPr lang="es-ES" altLang="en-US" dirty="0" err="1">
                <a:cs typeface="Arial" panose="020B0604020202020204" pitchFamily="34" charset="0"/>
              </a:rPr>
              <a:t>who</a:t>
            </a:r>
            <a:r>
              <a:rPr lang="es-ES" altLang="en-US" dirty="0">
                <a:cs typeface="Arial" panose="020B0604020202020204" pitchFamily="34" charset="0"/>
              </a:rPr>
              <a:t> HAS R and R </a:t>
            </a:r>
            <a:r>
              <a:rPr lang="es-ES" altLang="en-US" dirty="0" err="1">
                <a:cs typeface="Arial" panose="020B0604020202020204" pitchFamily="34" charset="0"/>
              </a:rPr>
              <a:t>studio</a:t>
            </a:r>
            <a:r>
              <a:rPr lang="es-ES" altLang="en-US" dirty="0">
                <a:cs typeface="Arial" panose="020B0604020202020204" pitchFamily="34" charset="0"/>
              </a:rPr>
              <a:t> up and running?</a:t>
            </a:r>
          </a:p>
        </p:txBody>
      </p:sp>
    </p:spTree>
    <p:extLst>
      <p:ext uri="{BB962C8B-B14F-4D97-AF65-F5344CB8AC3E}">
        <p14:creationId xmlns:p14="http://schemas.microsoft.com/office/powerpoint/2010/main" val="3736452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13</a:t>
            </a:fld>
            <a:endParaRPr lang="en-AU"/>
          </a:p>
        </p:txBody>
      </p:sp>
    </p:spTree>
    <p:extLst>
      <p:ext uri="{BB962C8B-B14F-4D97-AF65-F5344CB8AC3E}">
        <p14:creationId xmlns:p14="http://schemas.microsoft.com/office/powerpoint/2010/main" val="2077781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 lets just open the hold school base R</a:t>
            </a:r>
          </a:p>
        </p:txBody>
      </p:sp>
      <p:sp>
        <p:nvSpPr>
          <p:cNvPr id="4" name="Slide Number Placeholder 3"/>
          <p:cNvSpPr>
            <a:spLocks noGrp="1"/>
          </p:cNvSpPr>
          <p:nvPr>
            <p:ph type="sldNum" sz="quarter" idx="5"/>
          </p:nvPr>
        </p:nvSpPr>
        <p:spPr/>
        <p:txBody>
          <a:bodyPr/>
          <a:lstStyle/>
          <a:p>
            <a:fld id="{61867EBE-A343-C04B-AAD2-0419BBD7E7C8}" type="slidenum">
              <a:rPr lang="en-AU" smtClean="0"/>
              <a:t>14</a:t>
            </a:fld>
            <a:endParaRPr lang="en-AU"/>
          </a:p>
        </p:txBody>
      </p:sp>
    </p:spTree>
    <p:extLst>
      <p:ext uri="{BB962C8B-B14F-4D97-AF65-F5344CB8AC3E}">
        <p14:creationId xmlns:p14="http://schemas.microsoft.com/office/powerpoint/2010/main" val="899407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is R actually doing here? First, we have a simple calculation — 2 plus 4 — and R returns 6. </a:t>
            </a:r>
          </a:p>
          <a:p>
            <a:r>
              <a:rPr lang="en-AU" dirty="0"/>
              <a:t>Notice the [1], which just tells us this is the first element of a vector. </a:t>
            </a:r>
          </a:p>
          <a:p>
            <a:endParaRPr lang="en-AU" dirty="0"/>
          </a:p>
          <a:p>
            <a:r>
              <a:rPr lang="en-AU" dirty="0"/>
              <a:t>Even single numbers in R are treated as vectors of length 1. </a:t>
            </a:r>
          </a:p>
          <a:p>
            <a:endParaRPr lang="en-AU" dirty="0"/>
          </a:p>
          <a:p>
            <a:r>
              <a:rPr lang="en-AU" dirty="0"/>
              <a:t>Next, we assign the value 7 to a variable called x using the arrow symbol. </a:t>
            </a:r>
          </a:p>
          <a:p>
            <a:r>
              <a:rPr lang="en-AU" dirty="0"/>
              <a:t>It’s technically okay to use =, but it’s generally discouraged. </a:t>
            </a:r>
          </a:p>
          <a:p>
            <a:endParaRPr lang="en-AU" dirty="0"/>
          </a:p>
          <a:p>
            <a:r>
              <a:rPr lang="en-AU" dirty="0"/>
              <a:t>Then we add 19 to x and get 26, as expected. </a:t>
            </a:r>
          </a:p>
          <a:p>
            <a:r>
              <a:rPr lang="en-AU" dirty="0"/>
              <a:t>Finally, the last line throws an error because we tried to use X with a capital letter. </a:t>
            </a:r>
          </a:p>
          <a:p>
            <a:r>
              <a:rPr lang="en-AU" dirty="0"/>
              <a:t>R is case-sensitive, so X and x are treated as completely different variables.</a:t>
            </a:r>
          </a:p>
        </p:txBody>
      </p:sp>
      <p:sp>
        <p:nvSpPr>
          <p:cNvPr id="4" name="Slide Number Placeholder 3"/>
          <p:cNvSpPr>
            <a:spLocks noGrp="1"/>
          </p:cNvSpPr>
          <p:nvPr>
            <p:ph type="sldNum" sz="quarter" idx="5"/>
          </p:nvPr>
        </p:nvSpPr>
        <p:spPr/>
        <p:txBody>
          <a:bodyPr/>
          <a:lstStyle/>
          <a:p>
            <a:fld id="{61867EBE-A343-C04B-AAD2-0419BBD7E7C8}" type="slidenum">
              <a:rPr lang="en-AU" smtClean="0"/>
              <a:t>15</a:t>
            </a:fld>
            <a:endParaRPr lang="en-AU"/>
          </a:p>
        </p:txBody>
      </p:sp>
    </p:spTree>
    <p:extLst>
      <p:ext uri="{BB962C8B-B14F-4D97-AF65-F5344CB8AC3E}">
        <p14:creationId xmlns:p14="http://schemas.microsoft.com/office/powerpoint/2010/main" val="1188163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Writing R code directly in the command line can be clunky and inefficient. 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he old-school approach involved using a text editor like Notepad and manually copying code over — not ideal.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That’s why we use RStudio — an integrated development environment that makes coding smoother and more intuitive.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 can view your files, data, plots, and variables all in one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It also has color-coded syntax, built-in help, easy file and package management, and lets you run code quickly with just a keystroke.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Basically, RStudio turns R into a much more user-friendly workspace.</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16</a:t>
            </a:fld>
            <a:endParaRPr lang="en-US"/>
          </a:p>
        </p:txBody>
      </p:sp>
    </p:spTree>
    <p:extLst>
      <p:ext uri="{BB962C8B-B14F-4D97-AF65-F5344CB8AC3E}">
        <p14:creationId xmlns:p14="http://schemas.microsoft.com/office/powerpoint/2010/main" val="577090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 is the basic set up when you start up R studio for the first time</a:t>
            </a:r>
          </a:p>
          <a:p>
            <a:r>
              <a:rPr lang="en-AU" dirty="0"/>
              <a:t>walk </a:t>
            </a:r>
            <a:r>
              <a:rPr lang="en-AU" dirty="0" err="1"/>
              <a:t>thorugh</a:t>
            </a:r>
            <a:r>
              <a:rPr lang="en-AU" dirty="0"/>
              <a:t>	</a:t>
            </a:r>
          </a:p>
        </p:txBody>
      </p:sp>
      <p:sp>
        <p:nvSpPr>
          <p:cNvPr id="4" name="Slide Number Placeholder 3"/>
          <p:cNvSpPr>
            <a:spLocks noGrp="1"/>
          </p:cNvSpPr>
          <p:nvPr>
            <p:ph type="sldNum" sz="quarter" idx="5"/>
          </p:nvPr>
        </p:nvSpPr>
        <p:spPr/>
        <p:txBody>
          <a:bodyPr/>
          <a:lstStyle/>
          <a:p>
            <a:fld id="{61867EBE-A343-C04B-AAD2-0419BBD7E7C8}" type="slidenum">
              <a:rPr lang="en-AU" smtClean="0"/>
              <a:t>17</a:t>
            </a:fld>
            <a:endParaRPr lang="en-AU"/>
          </a:p>
        </p:txBody>
      </p:sp>
    </p:spTree>
    <p:extLst>
      <p:ext uri="{BB962C8B-B14F-4D97-AF65-F5344CB8AC3E}">
        <p14:creationId xmlns:p14="http://schemas.microsoft.com/office/powerpoint/2010/main" val="4016768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Notice how some things have switched here from the last slide. Can any one pick up on it??  CLICK</a:t>
            </a:r>
          </a:p>
          <a:p>
            <a:endParaRPr lang="en-AU" dirty="0"/>
          </a:p>
          <a:p>
            <a:r>
              <a:rPr lang="en-AU" dirty="0"/>
              <a:t>This is how I like things</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the beauty of R studio is the customisations you can do… Let me show you.</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18</a:t>
            </a:fld>
            <a:endParaRPr lang="en-AU"/>
          </a:p>
        </p:txBody>
      </p:sp>
    </p:spTree>
    <p:extLst>
      <p:ext uri="{BB962C8B-B14F-4D97-AF65-F5344CB8AC3E}">
        <p14:creationId xmlns:p14="http://schemas.microsoft.com/office/powerpoint/2010/main" val="2966272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to change the panels or anything else like font size or </a:t>
            </a:r>
            <a:r>
              <a:rPr lang="en-AU" dirty="0" err="1"/>
              <a:t>color</a:t>
            </a:r>
            <a:r>
              <a:rPr lang="en-AU" dirty="0"/>
              <a:t> you go in the settings</a:t>
            </a:r>
          </a:p>
          <a:p>
            <a:endParaRPr lang="en-AU" dirty="0"/>
          </a:p>
          <a:p>
            <a:r>
              <a:rPr lang="en-AU" dirty="0"/>
              <a:t>REMEMBER TO TELL THEM TO CHANGE CODE WRAPPING</a:t>
            </a:r>
          </a:p>
        </p:txBody>
      </p:sp>
      <p:sp>
        <p:nvSpPr>
          <p:cNvPr id="4" name="Slide Number Placeholder 3"/>
          <p:cNvSpPr>
            <a:spLocks noGrp="1"/>
          </p:cNvSpPr>
          <p:nvPr>
            <p:ph type="sldNum" sz="quarter" idx="5"/>
          </p:nvPr>
        </p:nvSpPr>
        <p:spPr/>
        <p:txBody>
          <a:bodyPr/>
          <a:lstStyle/>
          <a:p>
            <a:fld id="{61867EBE-A343-C04B-AAD2-0419BBD7E7C8}" type="slidenum">
              <a:rPr lang="en-AU" smtClean="0"/>
              <a:t>19</a:t>
            </a:fld>
            <a:endParaRPr lang="en-AU"/>
          </a:p>
        </p:txBody>
      </p:sp>
    </p:spTree>
    <p:extLst>
      <p:ext uri="{BB962C8B-B14F-4D97-AF65-F5344CB8AC3E}">
        <p14:creationId xmlns:p14="http://schemas.microsoft.com/office/powerpoint/2010/main" val="484336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Pane layout to be like me. Change it here. </a:t>
            </a:r>
          </a:p>
          <a:p>
            <a:endParaRPr lang="en-AU" dirty="0"/>
          </a:p>
          <a:p>
            <a:r>
              <a:rPr lang="en-AU" dirty="0"/>
              <a:t>Also mention the code wrapping under CODE</a:t>
            </a:r>
          </a:p>
        </p:txBody>
      </p:sp>
      <p:sp>
        <p:nvSpPr>
          <p:cNvPr id="4" name="Slide Number Placeholder 3"/>
          <p:cNvSpPr>
            <a:spLocks noGrp="1"/>
          </p:cNvSpPr>
          <p:nvPr>
            <p:ph type="sldNum" sz="quarter" idx="5"/>
          </p:nvPr>
        </p:nvSpPr>
        <p:spPr/>
        <p:txBody>
          <a:bodyPr/>
          <a:lstStyle/>
          <a:p>
            <a:fld id="{61867EBE-A343-C04B-AAD2-0419BBD7E7C8}" type="slidenum">
              <a:rPr lang="en-AU" smtClean="0"/>
              <a:t>20</a:t>
            </a:fld>
            <a:endParaRPr lang="en-AU"/>
          </a:p>
        </p:txBody>
      </p:sp>
    </p:spTree>
    <p:extLst>
      <p:ext uri="{BB962C8B-B14F-4D97-AF65-F5344CB8AC3E}">
        <p14:creationId xmlns:p14="http://schemas.microsoft.com/office/powerpoint/2010/main" val="319751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there is time see what their names are and 1 thing they want to get out of the course\</a:t>
            </a:r>
          </a:p>
        </p:txBody>
      </p:sp>
      <p:sp>
        <p:nvSpPr>
          <p:cNvPr id="4" name="Slide Number Placeholder 3"/>
          <p:cNvSpPr>
            <a:spLocks noGrp="1"/>
          </p:cNvSpPr>
          <p:nvPr>
            <p:ph type="sldNum" sz="quarter" idx="5"/>
          </p:nvPr>
        </p:nvSpPr>
        <p:spPr/>
        <p:txBody>
          <a:bodyPr/>
          <a:lstStyle/>
          <a:p>
            <a:fld id="{61867EBE-A343-C04B-AAD2-0419BBD7E7C8}" type="slidenum">
              <a:rPr lang="en-AU" smtClean="0"/>
              <a:t>3</a:t>
            </a:fld>
            <a:endParaRPr lang="en-AU"/>
          </a:p>
        </p:txBody>
      </p:sp>
    </p:spTree>
    <p:extLst>
      <p:ext uri="{BB962C8B-B14F-4D97-AF65-F5344CB8AC3E}">
        <p14:creationId xmlns:p14="http://schemas.microsoft.com/office/powerpoint/2010/main" val="249563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7975C97-A9F0-3E18-4D60-F62CD94BAA6C}"/>
            </a:ext>
          </a:extLst>
        </p:cNvPr>
        <p:cNvGrpSpPr/>
        <p:nvPr/>
      </p:nvGrpSpPr>
      <p:grpSpPr>
        <a:xfrm>
          <a:off x="0" y="0"/>
          <a:ext cx="0" cy="0"/>
          <a:chOff x="0" y="0"/>
          <a:chExt cx="0" cy="0"/>
        </a:xfrm>
      </p:grpSpPr>
      <p:sp>
        <p:nvSpPr>
          <p:cNvPr id="41986" name="Rectangle 1">
            <a:extLst>
              <a:ext uri="{FF2B5EF4-FFF2-40B4-BE49-F238E27FC236}">
                <a16:creationId xmlns:a16="http://schemas.microsoft.com/office/drawing/2014/main" id="{8A6D94F3-57EB-F208-7424-C1BE863B1FEB}"/>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Rectangle 2">
            <a:extLst>
              <a:ext uri="{FF2B5EF4-FFF2-40B4-BE49-F238E27FC236}">
                <a16:creationId xmlns:a16="http://schemas.microsoft.com/office/drawing/2014/main" id="{0A0E063E-236E-A6C1-76E8-84B03F54ED53}"/>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234345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RStudio, you'll usually write your code in a script file — like this one, called Lecture2_script.r. </a:t>
            </a:r>
          </a:p>
          <a:p>
            <a:r>
              <a:rPr lang="en-AU" dirty="0"/>
              <a:t>Think of it as a complete, editable record of your work. </a:t>
            </a:r>
          </a:p>
          <a:p>
            <a:endParaRPr lang="en-AU" dirty="0"/>
          </a:p>
          <a:p>
            <a:r>
              <a:rPr lang="en-AU" dirty="0"/>
              <a:t>It's great for reproducibility — you or anyone else can re-run your analysis line by line. It's also easy to tweak and rerun parts as needed. </a:t>
            </a:r>
          </a:p>
          <a:p>
            <a:endParaRPr lang="en-AU" dirty="0"/>
          </a:p>
          <a:p>
            <a:r>
              <a:rPr lang="en-AU" dirty="0"/>
              <a:t>To run your code, just highlight it and press Command + Enter on a Mac, </a:t>
            </a:r>
          </a:p>
          <a:p>
            <a:r>
              <a:rPr lang="en-AU" dirty="0"/>
              <a:t>or Control + Enter if you're on a PC — sorry PC folks! </a:t>
            </a:r>
          </a:p>
          <a:p>
            <a:endParaRPr lang="en-AU" dirty="0"/>
          </a:p>
          <a:p>
            <a:r>
              <a:rPr lang="en-AU" dirty="0"/>
              <a:t>And don’t forget to save your script — RStudio will show a red title if the file hasn’t been saved yet.</a:t>
            </a:r>
          </a:p>
        </p:txBody>
      </p:sp>
      <p:sp>
        <p:nvSpPr>
          <p:cNvPr id="4" name="Slide Number Placeholder 3"/>
          <p:cNvSpPr>
            <a:spLocks noGrp="1"/>
          </p:cNvSpPr>
          <p:nvPr>
            <p:ph type="sldNum" sz="quarter" idx="5"/>
          </p:nvPr>
        </p:nvSpPr>
        <p:spPr/>
        <p:txBody>
          <a:bodyPr/>
          <a:lstStyle/>
          <a:p>
            <a:fld id="{61867EBE-A343-C04B-AAD2-0419BBD7E7C8}" type="slidenum">
              <a:rPr lang="en-AU" smtClean="0"/>
              <a:t>22</a:t>
            </a:fld>
            <a:endParaRPr lang="en-AU"/>
          </a:p>
        </p:txBody>
      </p:sp>
    </p:spTree>
    <p:extLst>
      <p:ext uri="{BB962C8B-B14F-4D97-AF65-F5344CB8AC3E}">
        <p14:creationId xmlns:p14="http://schemas.microsoft.com/office/powerpoint/2010/main" val="3843416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001D35"/>
                </a:solidFill>
                <a:effectLst/>
                <a:latin typeface="Google Sans"/>
              </a:rPr>
              <a:t>function is a self-contained block of code designed to perform a specific task (CLICK)</a:t>
            </a:r>
          </a:p>
          <a:p>
            <a:pPr algn="l" fontAlgn="ctr">
              <a:spcAft>
                <a:spcPts val="1500"/>
              </a:spcAft>
            </a:pPr>
            <a:r>
              <a:rPr lang="en-AU" b="0" i="0" dirty="0">
                <a:solidFill>
                  <a:srgbClr val="001D35"/>
                </a:solidFill>
                <a:effectLst/>
                <a:latin typeface="Google Sans"/>
              </a:rPr>
              <a:t>functions typically take input data (called arguments or parameters), process it, </a:t>
            </a:r>
          </a:p>
          <a:p>
            <a:pPr algn="l" fontAlgn="ctr">
              <a:spcAft>
                <a:spcPts val="1500"/>
              </a:spcAft>
            </a:pPr>
            <a:r>
              <a:rPr lang="en-AU" b="0" i="0" dirty="0">
                <a:solidFill>
                  <a:srgbClr val="001D35"/>
                </a:solidFill>
                <a:effectLst/>
                <a:latin typeface="Google Sans"/>
              </a:rPr>
              <a:t>and often return a result. </a:t>
            </a:r>
          </a:p>
          <a:p>
            <a:pPr algn="l" fontAlgn="ctr">
              <a:spcAft>
                <a:spcPts val="1500"/>
              </a:spcAft>
            </a:pPr>
            <a:r>
              <a:rPr lang="en-AU" b="0" i="0" dirty="0">
                <a:solidFill>
                  <a:srgbClr val="001D35"/>
                </a:solidFill>
                <a:effectLst/>
                <a:latin typeface="Google Sans"/>
              </a:rPr>
              <a:t>They are fundamental for organizing code, promoting reusability, and improving readability.</a:t>
            </a:r>
          </a:p>
          <a:p>
            <a:pPr algn="l" fontAlgn="ctr">
              <a:spcAft>
                <a:spcPts val="1500"/>
              </a:spcAft>
            </a:pPr>
            <a:endParaRPr lang="en-AU" b="0" i="0" dirty="0">
              <a:solidFill>
                <a:srgbClr val="001D35"/>
              </a:solidFill>
              <a:effectLst/>
              <a:latin typeface="Google Sans"/>
            </a:endParaRPr>
          </a:p>
          <a:p>
            <a:pPr algn="l" fontAlgn="ctr">
              <a:spcAft>
                <a:spcPts val="1500"/>
              </a:spcAft>
            </a:pPr>
            <a:r>
              <a:rPr lang="en-AU" b="0" i="0" dirty="0">
                <a:solidFill>
                  <a:srgbClr val="001D35"/>
                </a:solidFill>
                <a:effectLst/>
                <a:latin typeface="Google Sans"/>
              </a:rPr>
              <a:t>So here is one calculating the square root of 10 (CLICK), </a:t>
            </a:r>
          </a:p>
          <a:p>
            <a:pPr algn="l" fontAlgn="ctr">
              <a:spcAft>
                <a:spcPts val="1500"/>
              </a:spcAft>
            </a:pPr>
            <a:r>
              <a:rPr lang="en-AU" b="0" i="0" dirty="0">
                <a:solidFill>
                  <a:srgbClr val="001D35"/>
                </a:solidFill>
                <a:effectLst/>
                <a:latin typeface="Google Sans"/>
              </a:rPr>
              <a:t>Within the function you have arguments (CLICK)</a:t>
            </a:r>
          </a:p>
          <a:p>
            <a:pPr algn="l" fontAlgn="ctr">
              <a:spcAft>
                <a:spcPts val="1500"/>
              </a:spcAft>
            </a:pPr>
            <a:r>
              <a:rPr lang="en-AU" b="0" i="0" dirty="0">
                <a:solidFill>
                  <a:srgbClr val="001D35"/>
                </a:solidFill>
                <a:effectLst/>
                <a:latin typeface="Google Sans"/>
              </a:rPr>
              <a:t>Then it will calculate the outcome (CLICK)</a:t>
            </a:r>
            <a:endParaRPr lang="en-AU" b="0" i="0" dirty="0">
              <a:solidFill>
                <a:srgbClr val="0B57D0"/>
              </a:solidFill>
              <a:effectLst/>
              <a:latin typeface="Google Sans"/>
            </a:endParaRPr>
          </a:p>
          <a:p>
            <a:pPr algn="l"/>
            <a:br>
              <a:rPr lang="en-AU" b="0" i="0" dirty="0">
                <a:solidFill>
                  <a:srgbClr val="001D35"/>
                </a:solidFill>
                <a:effectLst/>
                <a:latin typeface="Google Sans"/>
              </a:rPr>
            </a:br>
            <a:endParaRPr lang="en-AU" b="0" i="0" dirty="0">
              <a:solidFill>
                <a:srgbClr val="001D35"/>
              </a:solidFill>
              <a:effectLst/>
              <a:latin typeface="Google Sans"/>
            </a:endParaRP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23</a:t>
            </a:fld>
            <a:endParaRPr lang="en-AU"/>
          </a:p>
        </p:txBody>
      </p:sp>
    </p:spTree>
    <p:extLst>
      <p:ext uri="{BB962C8B-B14F-4D97-AF65-F5344CB8AC3E}">
        <p14:creationId xmlns:p14="http://schemas.microsoft.com/office/powerpoint/2010/main" val="3341880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Quick check… Did you commit your code and this example?</a:t>
            </a:r>
          </a:p>
          <a:p>
            <a:endParaRPr lang="en-AU" dirty="0"/>
          </a:p>
          <a:p>
            <a:r>
              <a:rPr lang="en-AU" dirty="0"/>
              <a:t>CLICK</a:t>
            </a:r>
          </a:p>
          <a:p>
            <a:endParaRPr lang="en-AU" dirty="0"/>
          </a:p>
          <a:p>
            <a:r>
              <a:rPr lang="en-AU" dirty="0"/>
              <a:t>I don’t expect you to do all of this but the more you do the more coding will become second nature. </a:t>
            </a:r>
          </a:p>
          <a:p>
            <a:r>
              <a:rPr lang="en-AU" dirty="0"/>
              <a:t>It will also help you for your coding assignment that I’ll tell you about next week. The more you do now… The less you’ll do later</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24</a:t>
            </a:fld>
            <a:endParaRPr lang="en-AU"/>
          </a:p>
        </p:txBody>
      </p:sp>
    </p:spTree>
    <p:extLst>
      <p:ext uri="{BB962C8B-B14F-4D97-AF65-F5344CB8AC3E}">
        <p14:creationId xmlns:p14="http://schemas.microsoft.com/office/powerpoint/2010/main" val="59127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"If you're ever stuck or unsure about a function in R, there's built-in help to guide you.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The easiest way is to type a question mark followed by the function name — like ?log() —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or you can use help("log").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If you're not sure what the exact function name is, </a:t>
            </a:r>
            <a:r>
              <a:rPr lang="en-AU" b="0" dirty="0" err="1"/>
              <a:t>help.search</a:t>
            </a:r>
            <a:r>
              <a:rPr lang="en-AU" b="0" dirty="0"/>
              <a:t>() will look through all installed packages for keywords like 'logarithm’.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And if you want to find any function related to a certain term, try apropos()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for example, apropos("log") brings up everything from log10 to </a:t>
            </a:r>
            <a:r>
              <a:rPr lang="en-AU" b="0" dirty="0" err="1"/>
              <a:t>plogis</a:t>
            </a:r>
            <a:r>
              <a:rPr lang="en-AU" b="0" dirty="0"/>
              <a:t> that has 'log' in its name."</a:t>
            </a:r>
          </a:p>
          <a:p>
            <a:endParaRPr lang="en-AU" b="0" dirty="0"/>
          </a:p>
        </p:txBody>
      </p:sp>
      <p:sp>
        <p:nvSpPr>
          <p:cNvPr id="4" name="Slide Number Placeholder 3"/>
          <p:cNvSpPr>
            <a:spLocks noGrp="1"/>
          </p:cNvSpPr>
          <p:nvPr>
            <p:ph type="sldNum" sz="quarter" idx="5"/>
          </p:nvPr>
        </p:nvSpPr>
        <p:spPr/>
        <p:txBody>
          <a:bodyPr/>
          <a:lstStyle/>
          <a:p>
            <a:fld id="{61867EBE-A343-C04B-AAD2-0419BBD7E7C8}" type="slidenum">
              <a:rPr lang="en-AU" smtClean="0"/>
              <a:t>25</a:t>
            </a:fld>
            <a:endParaRPr lang="en-AU"/>
          </a:p>
        </p:txBody>
      </p:sp>
    </p:spTree>
    <p:extLst>
      <p:ext uri="{BB962C8B-B14F-4D97-AF65-F5344CB8AC3E}">
        <p14:creationId xmlns:p14="http://schemas.microsoft.com/office/powerpoint/2010/main" val="555065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you open the help page for a function like log(), you'll see a consistent structure that makes it easy to learn</a:t>
            </a:r>
          </a:p>
          <a:p>
            <a:endParaRPr lang="en-AU" dirty="0"/>
          </a:p>
          <a:p>
            <a:r>
              <a:rPr lang="en-AU" dirty="0"/>
              <a:t>At the top, there's a </a:t>
            </a:r>
            <a:r>
              <a:rPr lang="en-AU" b="1" dirty="0"/>
              <a:t>description</a:t>
            </a:r>
            <a:r>
              <a:rPr lang="en-AU" dirty="0"/>
              <a:t> of what the function does. </a:t>
            </a:r>
          </a:p>
          <a:p>
            <a:endParaRPr lang="en-AU" dirty="0"/>
          </a:p>
          <a:p>
            <a:r>
              <a:rPr lang="en-AU" dirty="0"/>
              <a:t>Next is </a:t>
            </a:r>
            <a:r>
              <a:rPr lang="en-AU" b="1" dirty="0"/>
              <a:t>usage</a:t>
            </a:r>
            <a:r>
              <a:rPr lang="en-AU" dirty="0"/>
              <a:t>, which shows the syntax. </a:t>
            </a:r>
          </a:p>
          <a:p>
            <a:endParaRPr lang="en-AU" dirty="0"/>
          </a:p>
          <a:p>
            <a:r>
              <a:rPr lang="en-AU" dirty="0"/>
              <a:t>Then, </a:t>
            </a:r>
            <a:r>
              <a:rPr lang="en-AU" b="1" dirty="0"/>
              <a:t>arguments</a:t>
            </a:r>
            <a:r>
              <a:rPr lang="en-AU" dirty="0"/>
              <a:t> — what inputs the function needs. </a:t>
            </a:r>
          </a:p>
          <a:p>
            <a:r>
              <a:rPr lang="en-AU" dirty="0"/>
              <a:t>On the right, you'll see the </a:t>
            </a:r>
            <a:r>
              <a:rPr lang="en-AU" b="1" dirty="0"/>
              <a:t>value</a:t>
            </a:r>
            <a:r>
              <a:rPr lang="en-AU" dirty="0"/>
              <a:t> section, which tells you what kind of output the function returns. </a:t>
            </a:r>
          </a:p>
          <a:p>
            <a:r>
              <a:rPr lang="en-AU" dirty="0"/>
              <a:t>Below that are </a:t>
            </a:r>
            <a:r>
              <a:rPr lang="en-AU" b="1" dirty="0"/>
              <a:t>examples</a:t>
            </a:r>
            <a:r>
              <a:rPr lang="en-AU" dirty="0"/>
              <a:t>, which are super helpful to see how it works in practice. </a:t>
            </a:r>
          </a:p>
          <a:p>
            <a:r>
              <a:rPr lang="en-AU" dirty="0"/>
              <a:t>And finally, the </a:t>
            </a:r>
            <a:r>
              <a:rPr lang="en-AU" b="1" dirty="0"/>
              <a:t>see also</a:t>
            </a:r>
            <a:r>
              <a:rPr lang="en-AU" dirty="0"/>
              <a:t> section links you to related functions you might want to explore next.</a:t>
            </a:r>
          </a:p>
        </p:txBody>
      </p:sp>
      <p:sp>
        <p:nvSpPr>
          <p:cNvPr id="4" name="Slide Number Placeholder 3"/>
          <p:cNvSpPr>
            <a:spLocks noGrp="1"/>
          </p:cNvSpPr>
          <p:nvPr>
            <p:ph type="sldNum" sz="quarter" idx="5"/>
          </p:nvPr>
        </p:nvSpPr>
        <p:spPr/>
        <p:txBody>
          <a:bodyPr/>
          <a:lstStyle/>
          <a:p>
            <a:fld id="{61867EBE-A343-C04B-AAD2-0419BBD7E7C8}" type="slidenum">
              <a:rPr lang="en-AU" smtClean="0"/>
              <a:t>26</a:t>
            </a:fld>
            <a:endParaRPr lang="en-AU"/>
          </a:p>
        </p:txBody>
      </p:sp>
    </p:spTree>
    <p:extLst>
      <p:ext uri="{BB962C8B-B14F-4D97-AF65-F5344CB8AC3E}">
        <p14:creationId xmlns:p14="http://schemas.microsoft.com/office/powerpoint/2010/main" val="3554980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One really helpful feature in RStudio is the auto-complete.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As you start typing in the script window — for example, typing log( — you can press &lt;tab&gt;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and it’ll show you a list of functions that match, along with a short help description. 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t’s a great way to explore what's available or double-check what arguments a function needs without having to leave your script.</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27</a:t>
            </a:fld>
            <a:endParaRPr lang="en-AU"/>
          </a:p>
        </p:txBody>
      </p:sp>
    </p:spTree>
    <p:extLst>
      <p:ext uri="{BB962C8B-B14F-4D97-AF65-F5344CB8AC3E}">
        <p14:creationId xmlns:p14="http://schemas.microsoft.com/office/powerpoint/2010/main" val="1468830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"Let’s say you’ve created a variable called </a:t>
            </a:r>
            <a:r>
              <a:rPr lang="en-AU" b="0" dirty="0" err="1"/>
              <a:t>cool_vec</a:t>
            </a:r>
            <a:r>
              <a:rPr lang="en-AU" b="0" dirty="0"/>
              <a:t> and assigned it the value 'kris is cool’. </a:t>
            </a:r>
          </a:p>
          <a:p>
            <a:endParaRPr lang="en-AU" b="0" dirty="0"/>
          </a:p>
          <a:p>
            <a:r>
              <a:rPr lang="en-AU" b="0" dirty="0"/>
              <a:t>Now you want to repeat that phrase three times, but you’re not sure how. </a:t>
            </a:r>
          </a:p>
          <a:p>
            <a:endParaRPr lang="en-AU" b="0" dirty="0"/>
          </a:p>
          <a:p>
            <a:r>
              <a:rPr lang="en-AU" b="0" dirty="0"/>
              <a:t>That’s when the help() function comes in. Try typing ?rep or help('rep') — </a:t>
            </a:r>
          </a:p>
          <a:p>
            <a:r>
              <a:rPr lang="en-AU" b="0" dirty="0"/>
              <a:t>this will open the help file for the rep() function, which is short for 'repeat'. You’ll see example usage and arguments. </a:t>
            </a:r>
          </a:p>
          <a:p>
            <a:endParaRPr lang="en-AU" b="0" dirty="0"/>
          </a:p>
          <a:p>
            <a:r>
              <a:rPr lang="en-AU" b="0" dirty="0"/>
              <a:t>So rather than guessing, use help like a pro! Give it a go</a:t>
            </a:r>
          </a:p>
        </p:txBody>
      </p:sp>
      <p:sp>
        <p:nvSpPr>
          <p:cNvPr id="4" name="Slide Number Placeholder 3"/>
          <p:cNvSpPr>
            <a:spLocks noGrp="1"/>
          </p:cNvSpPr>
          <p:nvPr>
            <p:ph type="sldNum" sz="quarter" idx="5"/>
          </p:nvPr>
        </p:nvSpPr>
        <p:spPr/>
        <p:txBody>
          <a:bodyPr/>
          <a:lstStyle/>
          <a:p>
            <a:fld id="{61867EBE-A343-C04B-AAD2-0419BBD7E7C8}" type="slidenum">
              <a:rPr lang="en-AU" smtClean="0"/>
              <a:t>28</a:t>
            </a:fld>
            <a:endParaRPr lang="en-AU"/>
          </a:p>
        </p:txBody>
      </p:sp>
    </p:spTree>
    <p:extLst>
      <p:ext uri="{BB962C8B-B14F-4D97-AF65-F5344CB8AC3E}">
        <p14:creationId xmlns:p14="http://schemas.microsoft.com/office/powerpoint/2010/main" val="136701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51D7A-CBCA-ED68-3781-50FF6023A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7ED31-B22A-B353-BE01-8B0496BBA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BBAA18-75EA-0513-395A-E2E1A0274030}"/>
              </a:ext>
            </a:extLst>
          </p:cNvPr>
          <p:cNvSpPr>
            <a:spLocks noGrp="1"/>
          </p:cNvSpPr>
          <p:nvPr>
            <p:ph type="body" idx="1"/>
          </p:nvPr>
        </p:nvSpPr>
        <p:spPr/>
        <p:txBody>
          <a:bodyPr/>
          <a:lstStyle/>
          <a:p>
            <a:r>
              <a:rPr lang="en-AU" b="0" dirty="0"/>
              <a:t>"If you’re not sure where a function comes from, or want to search help across all installed packages, </a:t>
            </a:r>
          </a:p>
          <a:p>
            <a:r>
              <a:rPr lang="en-AU" b="0" dirty="0"/>
              <a:t>you can use double question marks — like ??substring. </a:t>
            </a:r>
          </a:p>
          <a:p>
            <a:endParaRPr lang="en-AU" b="0" dirty="0"/>
          </a:p>
          <a:p>
            <a:r>
              <a:rPr lang="en-AU" b="0" dirty="0"/>
              <a:t>This searches not just the base R functions, but also help files from any loaded packages. </a:t>
            </a:r>
          </a:p>
          <a:p>
            <a:endParaRPr lang="en-AU" b="0" dirty="0"/>
          </a:p>
          <a:p>
            <a:r>
              <a:rPr lang="en-AU" b="0" dirty="0"/>
              <a:t>In the results, you’ll see functions like </a:t>
            </a:r>
            <a:r>
              <a:rPr lang="en-AU" b="0" dirty="0" err="1"/>
              <a:t>substr</a:t>
            </a:r>
            <a:r>
              <a:rPr lang="en-AU" b="0" dirty="0"/>
              <a:t>, along with the package they belong to </a:t>
            </a:r>
          </a:p>
          <a:p>
            <a:r>
              <a:rPr lang="en-AU" b="0" dirty="0"/>
              <a:t>for example, base::</a:t>
            </a:r>
            <a:r>
              <a:rPr lang="en-AU" b="0" dirty="0" err="1"/>
              <a:t>substr</a:t>
            </a:r>
            <a:r>
              <a:rPr lang="en-AU" b="0" dirty="0"/>
              <a:t> means the </a:t>
            </a:r>
            <a:r>
              <a:rPr lang="en-AU" b="0" dirty="0" err="1"/>
              <a:t>substr</a:t>
            </a:r>
            <a:r>
              <a:rPr lang="en-AU" b="0" dirty="0"/>
              <a:t> function from the base package. </a:t>
            </a:r>
          </a:p>
          <a:p>
            <a:r>
              <a:rPr lang="en-AU" b="0" dirty="0"/>
              <a:t>This is a helpful way to avoid confusion if multiple packages have similar functions.</a:t>
            </a:r>
          </a:p>
        </p:txBody>
      </p:sp>
      <p:sp>
        <p:nvSpPr>
          <p:cNvPr id="4" name="Slide Number Placeholder 3">
            <a:extLst>
              <a:ext uri="{FF2B5EF4-FFF2-40B4-BE49-F238E27FC236}">
                <a16:creationId xmlns:a16="http://schemas.microsoft.com/office/drawing/2014/main" id="{8D1A421D-D745-0BFA-AC64-A60EC510EF52}"/>
              </a:ext>
            </a:extLst>
          </p:cNvPr>
          <p:cNvSpPr>
            <a:spLocks noGrp="1"/>
          </p:cNvSpPr>
          <p:nvPr>
            <p:ph type="sldNum" sz="quarter" idx="10"/>
          </p:nvPr>
        </p:nvSpPr>
        <p:spPr/>
        <p:txBody>
          <a:bodyPr/>
          <a:lstStyle/>
          <a:p>
            <a:fld id="{CB5B8047-4DBE-4D08-925D-E49847F6EC2C}" type="slidenum">
              <a:rPr lang="en-GB" smtClean="0"/>
              <a:t>29</a:t>
            </a:fld>
            <a:endParaRPr lang="en-GB"/>
          </a:p>
        </p:txBody>
      </p:sp>
    </p:spTree>
    <p:extLst>
      <p:ext uri="{BB962C8B-B14F-4D97-AF65-F5344CB8AC3E}">
        <p14:creationId xmlns:p14="http://schemas.microsoft.com/office/powerpoint/2010/main" val="2405420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are a few quick RStudio tips.</a:t>
            </a:r>
          </a:p>
          <a:p>
            <a:endParaRPr lang="en-AU" dirty="0"/>
          </a:p>
          <a:p>
            <a:r>
              <a:rPr lang="en-AU" dirty="0"/>
              <a:t> The 'Run' button sends either the current line or your selected code to the console </a:t>
            </a:r>
          </a:p>
          <a:p>
            <a:r>
              <a:rPr lang="en-AU" dirty="0"/>
              <a:t>but it’s faster to just use Ctrl + Enter or Command + Enter. </a:t>
            </a:r>
          </a:p>
          <a:p>
            <a:endParaRPr lang="en-AU" dirty="0"/>
          </a:p>
          <a:p>
            <a:r>
              <a:rPr lang="en-AU" dirty="0"/>
              <a:t>The blue arrow lets you re-run the last bit of code you executed, which is handy if you've made a quick change</a:t>
            </a:r>
          </a:p>
          <a:p>
            <a:endParaRPr lang="en-AU" dirty="0"/>
          </a:p>
          <a:p>
            <a:r>
              <a:rPr lang="en-AU" dirty="0"/>
              <a:t>And the 'Source' button runs the entire script from top to bottom — good for checking your whole workflow in one go</a:t>
            </a:r>
          </a:p>
        </p:txBody>
      </p:sp>
      <p:sp>
        <p:nvSpPr>
          <p:cNvPr id="4" name="Slide Number Placeholder 3"/>
          <p:cNvSpPr>
            <a:spLocks noGrp="1"/>
          </p:cNvSpPr>
          <p:nvPr>
            <p:ph type="sldNum" sz="quarter" idx="5"/>
          </p:nvPr>
        </p:nvSpPr>
        <p:spPr/>
        <p:txBody>
          <a:bodyPr/>
          <a:lstStyle/>
          <a:p>
            <a:fld id="{61867EBE-A343-C04B-AAD2-0419BBD7E7C8}" type="slidenum">
              <a:rPr lang="en-AU" smtClean="0"/>
              <a:t>30</a:t>
            </a:fld>
            <a:endParaRPr lang="en-AU"/>
          </a:p>
        </p:txBody>
      </p:sp>
    </p:spTree>
    <p:extLst>
      <p:ext uri="{BB962C8B-B14F-4D97-AF65-F5344CB8AC3E}">
        <p14:creationId xmlns:p14="http://schemas.microsoft.com/office/powerpoint/2010/main" val="4255473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i="0" dirty="0">
                <a:effectLst/>
                <a:latin typeface="Arial" panose="020B0604020202020204" pitchFamily="34" charset="0"/>
              </a:rPr>
              <a:t>If you’re like most students, you feel </a:t>
            </a:r>
            <a:r>
              <a:rPr lang="en-AU" b="1" i="1" dirty="0">
                <a:effectLst/>
                <a:latin typeface="Arial" panose="020B0604020202020204" pitchFamily="34" charset="0"/>
              </a:rPr>
              <a:t>so</a:t>
            </a:r>
            <a:r>
              <a:rPr lang="en-AU" b="1" i="0" dirty="0">
                <a:effectLst/>
                <a:latin typeface="Arial" panose="020B0604020202020204" pitchFamily="34" charset="0"/>
              </a:rPr>
              <a:t> much pressure trying to instantly understand R, while staring up at the steep and dreaded learning curve to do so.</a:t>
            </a:r>
          </a:p>
          <a:p>
            <a:pPr algn="l"/>
            <a:endParaRPr lang="en-AU" b="0" i="0" dirty="0">
              <a:effectLst/>
              <a:latin typeface="Arial" panose="020B0604020202020204" pitchFamily="34" charset="0"/>
            </a:endParaRPr>
          </a:p>
          <a:p>
            <a:pPr algn="l"/>
            <a:r>
              <a:rPr lang="en-AU" b="0" i="0" dirty="0">
                <a:effectLst/>
                <a:latin typeface="Arial" panose="020B0604020202020204" pitchFamily="34" charset="0"/>
              </a:rPr>
              <a:t>I </a:t>
            </a:r>
            <a:r>
              <a:rPr lang="en-AU" b="0" i="1" dirty="0">
                <a:effectLst/>
                <a:latin typeface="Arial" panose="020B0604020202020204" pitchFamily="34" charset="0"/>
              </a:rPr>
              <a:t>totally</a:t>
            </a:r>
            <a:r>
              <a:rPr lang="en-AU" b="0" i="0" dirty="0">
                <a:effectLst/>
                <a:latin typeface="Arial" panose="020B0604020202020204" pitchFamily="34" charset="0"/>
              </a:rPr>
              <a:t> get it. And I can help.</a:t>
            </a:r>
          </a:p>
          <a:p>
            <a:pPr algn="l"/>
            <a:endParaRPr lang="en-AU" b="0" i="0" dirty="0">
              <a:effectLst/>
              <a:latin typeface="Arial" panose="020B0604020202020204" pitchFamily="34" charset="0"/>
            </a:endParaRPr>
          </a:p>
          <a:p>
            <a:pPr algn="l"/>
            <a:r>
              <a:rPr lang="en-AU" b="0" i="0" dirty="0">
                <a:effectLst/>
                <a:latin typeface="Arial" panose="020B0604020202020204" pitchFamily="34" charset="0"/>
              </a:rPr>
              <a:t>After struggling with it myself, I actually came to love R.</a:t>
            </a:r>
          </a:p>
          <a:p>
            <a:pPr algn="l"/>
            <a:endParaRPr lang="en-AU" b="0" i="0" dirty="0">
              <a:effectLst/>
              <a:latin typeface="Arial" panose="020B0604020202020204" pitchFamily="34" charset="0"/>
            </a:endParaRPr>
          </a:p>
          <a:p>
            <a:pPr algn="l"/>
            <a:r>
              <a:rPr lang="en-AU" b="0" i="0" dirty="0">
                <a:effectLst/>
                <a:latin typeface="Arial" panose="020B0604020202020204" pitchFamily="34" charset="0"/>
              </a:rPr>
              <a:t>Yep, I did.</a:t>
            </a:r>
          </a:p>
          <a:p>
            <a:pPr algn="l"/>
            <a:endParaRPr lang="en-AU" b="0" i="0" dirty="0">
              <a:effectLst/>
              <a:latin typeface="Arial" panose="020B0604020202020204" pitchFamily="34" charset="0"/>
            </a:endParaRPr>
          </a:p>
          <a:p>
            <a:pPr algn="l"/>
            <a:r>
              <a:rPr lang="en-AU" b="0" i="0" dirty="0">
                <a:effectLst/>
                <a:latin typeface="Arial" panose="020B0604020202020204" pitchFamily="34" charset="0"/>
              </a:rPr>
              <a:t>See, R translates numbers into meaning, and allows you to handle your </a:t>
            </a:r>
            <a:r>
              <a:rPr lang="en-AU" b="0" i="1" dirty="0">
                <a:effectLst/>
                <a:latin typeface="Arial" panose="020B0604020202020204" pitchFamily="34" charset="0"/>
              </a:rPr>
              <a:t>own</a:t>
            </a:r>
            <a:r>
              <a:rPr lang="en-AU" b="0" i="0" dirty="0">
                <a:effectLst/>
                <a:latin typeface="Arial" panose="020B0604020202020204" pitchFamily="34" charset="0"/>
              </a:rPr>
              <a:t> data.</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a:t>
            </a:fld>
            <a:endParaRPr lang="en-AU"/>
          </a:p>
        </p:txBody>
      </p:sp>
    </p:spTree>
    <p:extLst>
      <p:ext uri="{BB962C8B-B14F-4D97-AF65-F5344CB8AC3E}">
        <p14:creationId xmlns:p14="http://schemas.microsoft.com/office/powerpoint/2010/main" val="49028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"Comments are a key part of writing good R code. Anything after a hash is ignored by R, but it’s incredibly useful for you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and anyone else reading your code. Instead of explaining every line technically,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use comments to describe what the code is doing and why.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For example, here we’re noting that this data is from the Old Faithful Geyser.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Use clear variable names and write comments as if future-you will remember nothing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because honestly, you probably won’t</a:t>
            </a:r>
            <a:endParaRPr lang="en-AU" dirty="0"/>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31</a:t>
            </a:fld>
            <a:endParaRPr lang="en-AU"/>
          </a:p>
        </p:txBody>
      </p:sp>
    </p:spTree>
    <p:extLst>
      <p:ext uri="{BB962C8B-B14F-4D97-AF65-F5344CB8AC3E}">
        <p14:creationId xmlns:p14="http://schemas.microsoft.com/office/powerpoint/2010/main" val="1122870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32</a:t>
            </a:fld>
            <a:endParaRPr lang="en-AU"/>
          </a:p>
        </p:txBody>
      </p:sp>
    </p:spTree>
    <p:extLst>
      <p:ext uri="{BB962C8B-B14F-4D97-AF65-F5344CB8AC3E}">
        <p14:creationId xmlns:p14="http://schemas.microsoft.com/office/powerpoint/2010/main" val="1993270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are a few simple R commands just to get familiar with how things work. </a:t>
            </a:r>
          </a:p>
          <a:p>
            <a:endParaRPr lang="en-AU" dirty="0"/>
          </a:p>
          <a:p>
            <a:r>
              <a:rPr lang="en-AU" dirty="0"/>
              <a:t>On the left, we’ve got basic math: addition, exponents, square roots, and how parentheses affect order of operations </a:t>
            </a:r>
          </a:p>
          <a:p>
            <a:r>
              <a:rPr lang="en-AU" dirty="0"/>
              <a:t> just like in regular math. </a:t>
            </a:r>
          </a:p>
          <a:p>
            <a:endParaRPr lang="en-AU" dirty="0"/>
          </a:p>
          <a:p>
            <a:r>
              <a:rPr lang="en-AU" dirty="0"/>
              <a:t>On the right, we’re looking at functions like exp() and log(). </a:t>
            </a:r>
          </a:p>
          <a:p>
            <a:r>
              <a:rPr lang="en-AU" dirty="0"/>
              <a:t>You can include optional arguments, like setting the base of a logarithm using base = 10.</a:t>
            </a:r>
          </a:p>
          <a:p>
            <a:r>
              <a:rPr lang="en-AU" dirty="0"/>
              <a:t>If you forget to close a parenthesis or complete your command, R will wait for the rest — which is what’s happening in the last example.</a:t>
            </a:r>
          </a:p>
          <a:p>
            <a:endParaRPr lang="en-AU" dirty="0"/>
          </a:p>
          <a:p>
            <a:r>
              <a:rPr lang="en-AU" dirty="0"/>
              <a:t> This is a good reminder to check your syntax if something seems stuck or unfinished.</a:t>
            </a:r>
          </a:p>
        </p:txBody>
      </p:sp>
      <p:sp>
        <p:nvSpPr>
          <p:cNvPr id="4" name="Slide Number Placeholder 3"/>
          <p:cNvSpPr>
            <a:spLocks noGrp="1"/>
          </p:cNvSpPr>
          <p:nvPr>
            <p:ph type="sldNum" sz="quarter" idx="5"/>
          </p:nvPr>
        </p:nvSpPr>
        <p:spPr/>
        <p:txBody>
          <a:bodyPr/>
          <a:lstStyle/>
          <a:p>
            <a:fld id="{61867EBE-A343-C04B-AAD2-0419BBD7E7C8}" type="slidenum">
              <a:rPr lang="en-AU" smtClean="0"/>
              <a:t>33</a:t>
            </a:fld>
            <a:endParaRPr lang="en-AU"/>
          </a:p>
        </p:txBody>
      </p:sp>
    </p:spTree>
    <p:extLst>
      <p:ext uri="{BB962C8B-B14F-4D97-AF65-F5344CB8AC3E}">
        <p14:creationId xmlns:p14="http://schemas.microsoft.com/office/powerpoint/2010/main" val="3667372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you close R, it asks if you want to save your workspace — basically everything in your console. </a:t>
            </a:r>
          </a:p>
          <a:p>
            <a:endParaRPr lang="en-AU" dirty="0"/>
          </a:p>
          <a:p>
            <a:r>
              <a:rPr lang="en-AU" dirty="0"/>
              <a:t>While that might sound helpful, it’s usually not a good idea. You risk carrying over old variables or mistakes into new sessions,</a:t>
            </a:r>
          </a:p>
          <a:p>
            <a:r>
              <a:rPr lang="en-AU" dirty="0"/>
              <a:t> which can cause confusion. A cleaner approach is to save your R script — that way, your work is documented and reproducible — </a:t>
            </a:r>
          </a:p>
          <a:p>
            <a:r>
              <a:rPr lang="en-AU" dirty="0"/>
              <a:t>but skip saving the workspace.</a:t>
            </a:r>
          </a:p>
          <a:p>
            <a:endParaRPr lang="en-AU" dirty="0"/>
          </a:p>
          <a:p>
            <a:r>
              <a:rPr lang="en-AU" dirty="0"/>
              <a:t> If you want to start fresh, the command rm(list = ls()) clears everything from memory. </a:t>
            </a:r>
          </a:p>
          <a:p>
            <a:r>
              <a:rPr lang="en-AU" dirty="0"/>
              <a:t>The general rule: save your code, not your clutter</a:t>
            </a:r>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34</a:t>
            </a:fld>
            <a:endParaRPr lang="en-US"/>
          </a:p>
        </p:txBody>
      </p:sp>
    </p:spTree>
    <p:extLst>
      <p:ext uri="{BB962C8B-B14F-4D97-AF65-F5344CB8AC3E}">
        <p14:creationId xmlns:p14="http://schemas.microsoft.com/office/powerpoint/2010/main" val="3192620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To avoid accidentally loading old variables every time you start RStudio,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it’s a good idea to turn off the default workspace saving.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Just go to Edit → Settings, and uncheck the box that says 'Restore .</a:t>
            </a:r>
            <a:r>
              <a:rPr lang="en-AU" b="0" dirty="0" err="1"/>
              <a:t>RData</a:t>
            </a:r>
            <a:r>
              <a:rPr lang="en-AU" b="0" dirty="0"/>
              <a:t> into workspace at startup’.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This makes sure you always start with a clean slate, which helps prevent confusion and keeps your work reproducible.</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35</a:t>
            </a:fld>
            <a:endParaRPr lang="en-US"/>
          </a:p>
        </p:txBody>
      </p:sp>
    </p:spTree>
    <p:extLst>
      <p:ext uri="{BB962C8B-B14F-4D97-AF65-F5344CB8AC3E}">
        <p14:creationId xmlns:p14="http://schemas.microsoft.com/office/powerpoint/2010/main" val="2314813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 1 + 2(3 + 4)</a:t>
            </a:r>
          </a:p>
          <a:p>
            <a:r>
              <a:rPr lang="en-US" dirty="0"/>
              <a:t>1 + 2 * (3 + 4)</a:t>
            </a:r>
          </a:p>
          <a:p>
            <a:r>
              <a:rPr lang="en-US" dirty="0"/>
              <a:t># Answer: 15</a:t>
            </a:r>
          </a:p>
          <a:p>
            <a:endParaRPr lang="en-US" dirty="0"/>
          </a:p>
          <a:p>
            <a:r>
              <a:rPr lang="en-US" dirty="0"/>
              <a:t># 2) ln(4^3 + 3^2 + 1) — in R, use log() for natural log</a:t>
            </a:r>
          </a:p>
          <a:p>
            <a:r>
              <a:rPr lang="en-US" dirty="0"/>
              <a:t>log(4^3 + 3^2 + 1)</a:t>
            </a:r>
          </a:p>
          <a:p>
            <a:r>
              <a:rPr lang="en-US" dirty="0"/>
              <a:t># Answer: log(64 + 9 + 1) = log(74) ≈ 4.304065</a:t>
            </a:r>
          </a:p>
          <a:p>
            <a:endParaRPr lang="en-US" dirty="0"/>
          </a:p>
          <a:p>
            <a:r>
              <a:rPr lang="en-US" dirty="0"/>
              <a:t># 3) sqrt((4 + 3) * (2 + 1))</a:t>
            </a:r>
          </a:p>
          <a:p>
            <a:r>
              <a:rPr lang="en-US" dirty="0"/>
              <a:t>sqrt((4 + 3) * (2 + 1))</a:t>
            </a:r>
          </a:p>
          <a:p>
            <a:r>
              <a:rPr lang="en-US" dirty="0"/>
              <a:t># Answer: sqrt(7 * 3) = sqrt(21) ≈ 4.582576</a:t>
            </a:r>
          </a:p>
          <a:p>
            <a:endParaRPr lang="en-US" dirty="0"/>
          </a:p>
          <a:p>
            <a:r>
              <a:rPr lang="en-US" dirty="0"/>
              <a:t># 4) ((1 + 2)/(3 + 4))^2</a:t>
            </a:r>
          </a:p>
          <a:p>
            <a:r>
              <a:rPr lang="en-US" dirty="0"/>
              <a:t>((1 + 2)/(3 + 4))^2</a:t>
            </a:r>
          </a:p>
          <a:p>
            <a:r>
              <a:rPr lang="en-US" dirty="0"/>
              <a:t># Answer: (3 / 7)^2 = 0.1836735</a:t>
            </a:r>
          </a:p>
        </p:txBody>
      </p:sp>
      <p:sp>
        <p:nvSpPr>
          <p:cNvPr id="4" name="Slide Number Placeholder 3"/>
          <p:cNvSpPr>
            <a:spLocks noGrp="1"/>
          </p:cNvSpPr>
          <p:nvPr>
            <p:ph type="sldNum" sz="quarter" idx="5"/>
          </p:nvPr>
        </p:nvSpPr>
        <p:spPr/>
        <p:txBody>
          <a:bodyPr/>
          <a:lstStyle/>
          <a:p>
            <a:fld id="{C17ADF25-8215-F840-935D-DDE3E3B0A995}" type="slidenum">
              <a:rPr lang="en-US" smtClean="0"/>
              <a:t>36</a:t>
            </a:fld>
            <a:endParaRPr lang="en-US"/>
          </a:p>
        </p:txBody>
      </p:sp>
    </p:spTree>
    <p:extLst>
      <p:ext uri="{BB962C8B-B14F-4D97-AF65-F5344CB8AC3E}">
        <p14:creationId xmlns:p14="http://schemas.microsoft.com/office/powerpoint/2010/main" val="473637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In R, just about everything you create — whether it’s a number, some text, a table, a plot, or even a function  </a:t>
            </a:r>
          </a:p>
          <a:p>
            <a:r>
              <a:rPr lang="en-AU" b="0" dirty="0"/>
              <a:t>can be stored as an object. </a:t>
            </a:r>
          </a:p>
          <a:p>
            <a:endParaRPr lang="en-AU" b="0" dirty="0"/>
          </a:p>
          <a:p>
            <a:r>
              <a:rPr lang="en-AU" b="0" dirty="0"/>
              <a:t>This makes it easy to reuse, modify, and build on your work. </a:t>
            </a:r>
          </a:p>
          <a:p>
            <a:r>
              <a:rPr lang="en-AU" b="0" dirty="0"/>
              <a:t>Giving your objects clear and meaningful names is super important so you don’t lose track of what’s what. </a:t>
            </a:r>
          </a:p>
          <a:p>
            <a:endParaRPr lang="en-AU" b="0" dirty="0"/>
          </a:p>
          <a:p>
            <a:r>
              <a:rPr lang="en-AU" b="0" dirty="0"/>
              <a:t>One thing to keep in mind is that objects are stored in the global environment, </a:t>
            </a:r>
          </a:p>
          <a:p>
            <a:r>
              <a:rPr lang="en-AU" b="0" dirty="0"/>
              <a:t>meaning they’re accessible from anywhere in your script unless you specifically isolate them.</a:t>
            </a:r>
          </a:p>
        </p:txBody>
      </p:sp>
      <p:sp>
        <p:nvSpPr>
          <p:cNvPr id="4" name="Slide Number Placeholder 3"/>
          <p:cNvSpPr>
            <a:spLocks noGrp="1"/>
          </p:cNvSpPr>
          <p:nvPr>
            <p:ph type="sldNum" sz="quarter" idx="5"/>
          </p:nvPr>
        </p:nvSpPr>
        <p:spPr/>
        <p:txBody>
          <a:bodyPr/>
          <a:lstStyle/>
          <a:p>
            <a:fld id="{61867EBE-A343-C04B-AAD2-0419BBD7E7C8}" type="slidenum">
              <a:rPr lang="en-AU" smtClean="0"/>
              <a:t>37</a:t>
            </a:fld>
            <a:endParaRPr lang="en-AU"/>
          </a:p>
        </p:txBody>
      </p:sp>
    </p:spTree>
    <p:extLst>
      <p:ext uri="{BB962C8B-B14F-4D97-AF65-F5344CB8AC3E}">
        <p14:creationId xmlns:p14="http://schemas.microsoft.com/office/powerpoint/2010/main" val="3618622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Here we’re assigning the result of log(2.5) to an object called 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This stores the result so we can use it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You’ll often see &lt;- used for assignment — and while R does allow =, it's generally discouraged for consistency and clarity.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 can also include optional arguments, like setting the log base to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Once you run this line, RStudio shows your object in the Workspace pane, along with its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in this case, about 0.91629.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This is a great way to keep track of what you’ve created.</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38</a:t>
            </a:fld>
            <a:endParaRPr lang="en-AU"/>
          </a:p>
        </p:txBody>
      </p:sp>
    </p:spTree>
    <p:extLst>
      <p:ext uri="{BB962C8B-B14F-4D97-AF65-F5344CB8AC3E}">
        <p14:creationId xmlns:p14="http://schemas.microsoft.com/office/powerpoint/2010/main" val="393432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 can also assign text — called </a:t>
            </a:r>
            <a:r>
              <a:rPr lang="en-AU" b="0" i="1" dirty="0"/>
              <a:t>character strings</a:t>
            </a:r>
            <a:r>
              <a:rPr lang="en-AU" b="0" dirty="0"/>
              <a:t> — to objects. For example, here we assign the name 'Trevor’</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to the object </a:t>
            </a:r>
            <a:r>
              <a:rPr lang="en-AU" b="0" dirty="0" err="1"/>
              <a:t>myName</a:t>
            </a:r>
            <a:r>
              <a:rPr lang="en-AU" b="0" dirty="0"/>
              <a:t> using quotation marks.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You’ll usually use double quotes, but single quotes work the same in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If you want to see the value printed right away when assigning it, just wrap the assignment in parentheses.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 can also include spaces in strings — like 'Trevor Branch' — and R will store it as-is.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Once assigned, you’ll see your object show up in the Workspace window with its value."</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39</a:t>
            </a:fld>
            <a:endParaRPr lang="en-AU"/>
          </a:p>
        </p:txBody>
      </p:sp>
    </p:spTree>
    <p:extLst>
      <p:ext uri="{BB962C8B-B14F-4D97-AF65-F5344CB8AC3E}">
        <p14:creationId xmlns:p14="http://schemas.microsoft.com/office/powerpoint/2010/main" val="4009970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If you want to check the value of an object in R, there are a few easy ways to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You can look at the Workspace tab in RStudio, where all your objects and their values are listed.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Or, more generally, you can just type the object’s name — like answer — or use print(answer) to show it in the console.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Once you have an object, you can use it in further calculations too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 for example, answer * 10 gives you the result multiplied by 10.</a:t>
            </a:r>
            <a:endParaRPr lang="en-AU" dirty="0"/>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40</a:t>
            </a:fld>
            <a:endParaRPr lang="en-AU"/>
          </a:p>
        </p:txBody>
      </p:sp>
    </p:spTree>
    <p:extLst>
      <p:ext uri="{BB962C8B-B14F-4D97-AF65-F5344CB8AC3E}">
        <p14:creationId xmlns:p14="http://schemas.microsoft.com/office/powerpoint/2010/main" val="198978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936F365-C4B8-A849-816F-00D68BF9E093}"/>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7AAC3908-9829-AFFE-38E6-501CF6540F7F}"/>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EB3F4B81-B33F-FFA2-ECA8-7D1DBCC83A86}"/>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s-ES" altLang="en-US" dirty="0" err="1">
                <a:cs typeface="Arial" panose="020B0604020202020204" pitchFamily="34" charset="0"/>
              </a:rPr>
              <a:t>Todays</a:t>
            </a:r>
            <a:r>
              <a:rPr lang="es-ES" altLang="en-US" dirty="0">
                <a:cs typeface="Arial" panose="020B0604020202020204" pitchFamily="34" charset="0"/>
              </a:rPr>
              <a:t> </a:t>
            </a:r>
            <a:r>
              <a:rPr lang="es-ES" altLang="en-US" dirty="0" err="1">
                <a:cs typeface="Arial" panose="020B0604020202020204" pitchFamily="34" charset="0"/>
              </a:rPr>
              <a:t>learning</a:t>
            </a:r>
            <a:r>
              <a:rPr lang="es-ES" altLang="en-US" dirty="0">
                <a:cs typeface="Arial" panose="020B0604020202020204" pitchFamily="34" charset="0"/>
              </a:rPr>
              <a:t> </a:t>
            </a:r>
            <a:r>
              <a:rPr lang="es-ES" altLang="en-US" dirty="0" err="1">
                <a:cs typeface="Arial" panose="020B0604020202020204" pitchFamily="34" charset="0"/>
              </a:rPr>
              <a:t>objectives</a:t>
            </a:r>
            <a:r>
              <a:rPr lang="es-ES" altLang="en-US" dirty="0">
                <a:cs typeface="Arial" panose="020B0604020202020204" pitchFamily="34" charset="0"/>
              </a:rPr>
              <a:t> are </a:t>
            </a:r>
            <a:r>
              <a:rPr lang="es-ES" altLang="en-US" dirty="0" err="1">
                <a:cs typeface="Arial" panose="020B0604020202020204" pitchFamily="34" charset="0"/>
              </a:rPr>
              <a:t>really</a:t>
            </a:r>
            <a:r>
              <a:rPr lang="es-ES" altLang="en-US" dirty="0">
                <a:cs typeface="Arial" panose="020B0604020202020204" pitchFamily="34" charset="0"/>
              </a:rPr>
              <a:t> </a:t>
            </a:r>
            <a:r>
              <a:rPr lang="es-ES" altLang="en-US" dirty="0" err="1">
                <a:cs typeface="Arial" panose="020B0604020202020204" pitchFamily="34" charset="0"/>
              </a:rPr>
              <a:t>getting</a:t>
            </a:r>
            <a:r>
              <a:rPr lang="es-ES" altLang="en-US" dirty="0">
                <a:cs typeface="Arial" panose="020B0604020202020204" pitchFamily="34" charset="0"/>
              </a:rPr>
              <a:t> </a:t>
            </a:r>
            <a:r>
              <a:rPr lang="es-ES" altLang="en-US" dirty="0" err="1">
                <a:cs typeface="Arial" panose="020B0604020202020204" pitchFamily="34" charset="0"/>
              </a:rPr>
              <a:t>you</a:t>
            </a:r>
            <a:r>
              <a:rPr lang="es-ES" altLang="en-US" dirty="0">
                <a:cs typeface="Arial" panose="020B0604020202020204" pitchFamily="34" charset="0"/>
              </a:rPr>
              <a:t> familiar </a:t>
            </a:r>
            <a:r>
              <a:rPr lang="es-ES" altLang="en-US" dirty="0" err="1">
                <a:cs typeface="Arial" panose="020B0604020202020204" pitchFamily="34" charset="0"/>
              </a:rPr>
              <a:t>with</a:t>
            </a:r>
            <a:r>
              <a:rPr lang="es-ES" altLang="en-US" dirty="0">
                <a:cs typeface="Arial" panose="020B0604020202020204" pitchFamily="34" charset="0"/>
              </a:rPr>
              <a:t> R. </a:t>
            </a:r>
          </a:p>
          <a:p>
            <a:pPr eaLnBrk="1" hangingPunct="1"/>
            <a:endParaRPr lang="es-ES" altLang="en-US" dirty="0">
              <a:cs typeface="Arial" panose="020B0604020202020204" pitchFamily="34" charset="0"/>
            </a:endParaRPr>
          </a:p>
          <a:p>
            <a:pPr eaLnBrk="1" hangingPunct="1"/>
            <a:r>
              <a:rPr lang="es-ES" altLang="en-US" dirty="0">
                <a:cs typeface="Arial" panose="020B0604020202020204" pitchFamily="34" charset="0"/>
              </a:rPr>
              <a:t>I </a:t>
            </a:r>
            <a:r>
              <a:rPr lang="es-ES" altLang="en-US" dirty="0" err="1">
                <a:cs typeface="Arial" panose="020B0604020202020204" pitchFamily="34" charset="0"/>
              </a:rPr>
              <a:t>will</a:t>
            </a:r>
            <a:r>
              <a:rPr lang="es-ES" altLang="en-US" dirty="0">
                <a:cs typeface="Arial" panose="020B0604020202020204" pitchFamily="34" charset="0"/>
              </a:rPr>
              <a:t> do </a:t>
            </a:r>
            <a:r>
              <a:rPr lang="es-ES" altLang="en-US" dirty="0" err="1">
                <a:cs typeface="Arial" panose="020B0604020202020204" pitchFamily="34" charset="0"/>
              </a:rPr>
              <a:t>this</a:t>
            </a:r>
            <a:r>
              <a:rPr lang="es-ES" altLang="en-US" dirty="0">
                <a:cs typeface="Arial" panose="020B0604020202020204" pitchFamily="34" charset="0"/>
              </a:rPr>
              <a:t> </a:t>
            </a:r>
            <a:r>
              <a:rPr lang="es-ES" altLang="en-US" dirty="0" err="1">
                <a:cs typeface="Arial" panose="020B0604020202020204" pitchFamily="34" charset="0"/>
              </a:rPr>
              <a:t>by</a:t>
            </a:r>
            <a:r>
              <a:rPr lang="es-ES" altLang="en-US" dirty="0">
                <a:cs typeface="Arial" panose="020B0604020202020204" pitchFamily="34" charset="0"/>
              </a:rPr>
              <a:t>...</a:t>
            </a:r>
          </a:p>
        </p:txBody>
      </p:sp>
    </p:spTree>
    <p:extLst>
      <p:ext uri="{BB962C8B-B14F-4D97-AF65-F5344CB8AC3E}">
        <p14:creationId xmlns:p14="http://schemas.microsoft.com/office/powerpoint/2010/main" val="2953548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2B699-0F55-31A8-C794-58D772F40F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F14AA-8968-4DDB-1C3A-E433C7786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7CFB3-C9FA-2EB8-758C-503B2085B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To see what objects are currently in your R workspace, use the ls() command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it lists everything you've created so far. If you want to remove a specific object, like answer, you can use rm(answer).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To remove </a:t>
            </a:r>
            <a:r>
              <a:rPr lang="en-AU" b="0" i="1" dirty="0"/>
              <a:t>everything</a:t>
            </a:r>
            <a:r>
              <a:rPr lang="en-AU" b="0" dirty="0"/>
              <a:t> and start fresh, run rm(list = ls()).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That clears the entire workspace, and running ls() after that should return character(0), meaning there’s nothing left</a:t>
            </a:r>
          </a:p>
          <a:p>
            <a:endParaRPr lang="en-AU" dirty="0"/>
          </a:p>
        </p:txBody>
      </p:sp>
      <p:sp>
        <p:nvSpPr>
          <p:cNvPr id="4" name="Slide Number Placeholder 3">
            <a:extLst>
              <a:ext uri="{FF2B5EF4-FFF2-40B4-BE49-F238E27FC236}">
                <a16:creationId xmlns:a16="http://schemas.microsoft.com/office/drawing/2014/main" id="{7FA4D65C-74C5-975F-CB0B-F438D1287E35}"/>
              </a:ext>
            </a:extLst>
          </p:cNvPr>
          <p:cNvSpPr>
            <a:spLocks noGrp="1"/>
          </p:cNvSpPr>
          <p:nvPr>
            <p:ph type="sldNum" sz="quarter" idx="5"/>
          </p:nvPr>
        </p:nvSpPr>
        <p:spPr/>
        <p:txBody>
          <a:bodyPr/>
          <a:lstStyle/>
          <a:p>
            <a:fld id="{61867EBE-A343-C04B-AAD2-0419BBD7E7C8}" type="slidenum">
              <a:rPr lang="en-AU" smtClean="0"/>
              <a:t>41</a:t>
            </a:fld>
            <a:endParaRPr lang="en-AU"/>
          </a:p>
        </p:txBody>
      </p:sp>
    </p:spTree>
    <p:extLst>
      <p:ext uri="{BB962C8B-B14F-4D97-AF65-F5344CB8AC3E}">
        <p14:creationId xmlns:p14="http://schemas.microsoft.com/office/powerpoint/2010/main" val="3974531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B7C218C-BAE1-57CC-88C3-E6AF0434C2C5}"/>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96E86C50-5C8D-F9DD-EBFE-6A83AC0A8CA2}"/>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20CD535-C90C-47AC-C773-94205206B9D4}"/>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s-ES" altLang="en-US" dirty="0" err="1">
                <a:cs typeface="Arial" panose="020B0604020202020204" pitchFamily="34" charset="0"/>
              </a:rPr>
              <a:t>Now</a:t>
            </a:r>
            <a:r>
              <a:rPr lang="es-ES" altLang="en-US" dirty="0">
                <a:cs typeface="Arial" panose="020B0604020202020204" pitchFamily="34" charset="0"/>
              </a:rPr>
              <a:t> </a:t>
            </a:r>
            <a:r>
              <a:rPr lang="es-ES" altLang="en-US" dirty="0" err="1">
                <a:cs typeface="Arial" panose="020B0604020202020204" pitchFamily="34" charset="0"/>
              </a:rPr>
              <a:t>we</a:t>
            </a:r>
            <a:r>
              <a:rPr lang="es-ES" altLang="en-US" dirty="0">
                <a:cs typeface="Arial" panose="020B0604020202020204" pitchFamily="34" charset="0"/>
              </a:rPr>
              <a:t> are </a:t>
            </a:r>
            <a:r>
              <a:rPr lang="es-ES" altLang="en-US" dirty="0" err="1">
                <a:cs typeface="Arial" panose="020B0604020202020204" pitchFamily="34" charset="0"/>
              </a:rPr>
              <a:t>going</a:t>
            </a:r>
            <a:r>
              <a:rPr lang="es-ES" altLang="en-US" dirty="0">
                <a:cs typeface="Arial" panose="020B0604020202020204" pitchFamily="34" charset="0"/>
              </a:rPr>
              <a:t> </a:t>
            </a:r>
            <a:r>
              <a:rPr lang="es-ES" altLang="en-US" dirty="0" err="1">
                <a:cs typeface="Arial" panose="020B0604020202020204" pitchFamily="34" charset="0"/>
              </a:rPr>
              <a:t>to</a:t>
            </a:r>
            <a:r>
              <a:rPr lang="es-ES" altLang="en-US" dirty="0">
                <a:cs typeface="Arial" panose="020B0604020202020204" pitchFamily="34" charset="0"/>
              </a:rPr>
              <a:t> </a:t>
            </a:r>
            <a:r>
              <a:rPr lang="es-ES" altLang="en-US" dirty="0" err="1">
                <a:cs typeface="Arial" panose="020B0604020202020204" pitchFamily="34" charset="0"/>
              </a:rPr>
              <a:t>quickly</a:t>
            </a:r>
            <a:r>
              <a:rPr lang="es-ES" altLang="en-US" dirty="0">
                <a:cs typeface="Arial" panose="020B0604020202020204" pitchFamily="34" charset="0"/>
              </a:rPr>
              <a:t> </a:t>
            </a:r>
            <a:r>
              <a:rPr lang="es-ES" altLang="en-US" dirty="0" err="1">
                <a:cs typeface="Arial" panose="020B0604020202020204" pitchFamily="34" charset="0"/>
              </a:rPr>
              <a:t>go</a:t>
            </a:r>
            <a:r>
              <a:rPr lang="es-ES" altLang="en-US" dirty="0">
                <a:cs typeface="Arial" panose="020B0604020202020204" pitchFamily="34" charset="0"/>
              </a:rPr>
              <a:t> </a:t>
            </a:r>
            <a:r>
              <a:rPr lang="es-ES" altLang="en-US" dirty="0" err="1">
                <a:cs typeface="Arial" panose="020B0604020202020204" pitchFamily="34" charset="0"/>
              </a:rPr>
              <a:t>thorugh</a:t>
            </a:r>
            <a:r>
              <a:rPr lang="es-ES" altLang="en-US" dirty="0">
                <a:cs typeface="Arial" panose="020B0604020202020204" pitchFamily="34" charset="0"/>
              </a:rPr>
              <a:t> </a:t>
            </a:r>
            <a:r>
              <a:rPr lang="es-ES" altLang="en-US" dirty="0" err="1">
                <a:cs typeface="Arial" panose="020B0604020202020204" pitchFamily="34" charset="0"/>
              </a:rPr>
              <a:t>different</a:t>
            </a:r>
            <a:r>
              <a:rPr lang="es-ES" altLang="en-US" dirty="0">
                <a:cs typeface="Arial" panose="020B0604020202020204" pitchFamily="34" charset="0"/>
              </a:rPr>
              <a:t> data </a:t>
            </a:r>
            <a:r>
              <a:rPr lang="es-ES" altLang="en-US" dirty="0" err="1">
                <a:cs typeface="Arial" panose="020B0604020202020204" pitchFamily="34" charset="0"/>
              </a:rPr>
              <a:t>types</a:t>
            </a:r>
            <a:r>
              <a:rPr lang="es-ES" altLang="en-US" dirty="0">
                <a:cs typeface="Arial" panose="020B0604020202020204" pitchFamily="34" charset="0"/>
              </a:rPr>
              <a:t> in R: </a:t>
            </a:r>
          </a:p>
        </p:txBody>
      </p:sp>
    </p:spTree>
    <p:extLst>
      <p:ext uri="{BB962C8B-B14F-4D97-AF65-F5344CB8AC3E}">
        <p14:creationId xmlns:p14="http://schemas.microsoft.com/office/powerpoint/2010/main" val="164267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Data types describe how R stores information in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and even though R doesn’t make you declare a type up front, it still matters.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Some of the most common types are: numeric, which includes both whole numbers and decimals;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logical, which are just TRUE or FALSE;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 and character, which refers to any kind of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The tricky part is that the type isn’t always obvious just by looking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so it’s important to know how to check and handle data types properly, especially when you're debugging or combining different objects.</a:t>
            </a:r>
          </a:p>
        </p:txBody>
      </p:sp>
      <p:sp>
        <p:nvSpPr>
          <p:cNvPr id="4" name="Slide Number Placeholder 3"/>
          <p:cNvSpPr>
            <a:spLocks noGrp="1"/>
          </p:cNvSpPr>
          <p:nvPr>
            <p:ph type="sldNum" sz="quarter" idx="5"/>
          </p:nvPr>
        </p:nvSpPr>
        <p:spPr/>
        <p:txBody>
          <a:bodyPr/>
          <a:lstStyle/>
          <a:p>
            <a:fld id="{61867EBE-A343-C04B-AAD2-0419BBD7E7C8}" type="slidenum">
              <a:rPr lang="en-AU" smtClean="0"/>
              <a:t>43</a:t>
            </a:fld>
            <a:endParaRPr lang="en-AU"/>
          </a:p>
        </p:txBody>
      </p:sp>
    </p:spTree>
    <p:extLst>
      <p:ext uri="{BB962C8B-B14F-4D97-AF65-F5344CB8AC3E}">
        <p14:creationId xmlns:p14="http://schemas.microsoft.com/office/powerpoint/2010/main" val="368324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you’re ever unsure about what kind of data you’re working with in R, there are a few handy functions to check. </a:t>
            </a:r>
          </a:p>
          <a:p>
            <a:endParaRPr lang="en-AU" dirty="0"/>
          </a:p>
          <a:p>
            <a:r>
              <a:rPr lang="en-AU" dirty="0"/>
              <a:t>First, mode() tells us whether something is numeric, character, or logical.</a:t>
            </a:r>
          </a:p>
          <a:p>
            <a:endParaRPr lang="en-AU" dirty="0"/>
          </a:p>
          <a:p>
            <a:r>
              <a:rPr lang="en-AU" dirty="0"/>
              <a:t> </a:t>
            </a:r>
            <a:r>
              <a:rPr lang="en-AU" dirty="0" err="1"/>
              <a:t>is.numeric</a:t>
            </a:r>
            <a:r>
              <a:rPr lang="en-AU" dirty="0"/>
              <a:t>() goes a step further — it's part of the family of is. functions that return TRUE or FALSE. </a:t>
            </a:r>
          </a:p>
          <a:p>
            <a:endParaRPr lang="en-AU" dirty="0"/>
          </a:p>
          <a:p>
            <a:r>
              <a:rPr lang="en-AU" dirty="0"/>
              <a:t>To dig deeper, </a:t>
            </a:r>
            <a:r>
              <a:rPr lang="en-AU" dirty="0" err="1"/>
              <a:t>typeof</a:t>
            </a:r>
            <a:r>
              <a:rPr lang="en-AU" dirty="0"/>
              <a:t>() reveals the internal storage type</a:t>
            </a:r>
          </a:p>
          <a:p>
            <a:r>
              <a:rPr lang="en-AU" dirty="0"/>
              <a:t> for example, a numeric value like 1 is actually stored as a 'double’. </a:t>
            </a:r>
          </a:p>
          <a:p>
            <a:endParaRPr lang="en-AU" dirty="0"/>
          </a:p>
          <a:p>
            <a:r>
              <a:rPr lang="en-AU" dirty="0"/>
              <a:t>If needed, you can </a:t>
            </a:r>
            <a:r>
              <a:rPr lang="en-AU" i="1" dirty="0"/>
              <a:t>coerce</a:t>
            </a:r>
            <a:r>
              <a:rPr lang="en-AU" dirty="0"/>
              <a:t> an object into another type using as. functions </a:t>
            </a:r>
          </a:p>
          <a:p>
            <a:r>
              <a:rPr lang="en-AU" dirty="0"/>
              <a:t> like converting a double into an integer with </a:t>
            </a:r>
            <a:r>
              <a:rPr lang="en-AU" dirty="0" err="1"/>
              <a:t>as.integer</a:t>
            </a:r>
            <a:r>
              <a:rPr lang="en-AU" dirty="0"/>
              <a:t>(). </a:t>
            </a:r>
          </a:p>
          <a:p>
            <a:r>
              <a:rPr lang="en-AU" dirty="0"/>
              <a:t>That changes how it’s stored and may affect how R handles it in calculations</a:t>
            </a:r>
            <a:endParaRPr lang="en-GB" dirty="0"/>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44</a:t>
            </a:fld>
            <a:endParaRPr lang="en-AU"/>
          </a:p>
        </p:txBody>
      </p:sp>
    </p:spTree>
    <p:extLst>
      <p:ext uri="{BB962C8B-B14F-4D97-AF65-F5344CB8AC3E}">
        <p14:creationId xmlns:p14="http://schemas.microsoft.com/office/powerpoint/2010/main" val="2010492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In R, everything is built on vectors — they’re the most fundamental unit of storage.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A vector is just an ordered set of values, but all those values have to be of the same type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 like numeric, character, logical, or even dates.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Even a single number, like 10, is considered a vector of length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You can assign it using &lt;- or the reverse, like 10 -&gt; x, and R will treat x as a numeric vector with just one element</a:t>
            </a:r>
            <a:endParaRPr lang="en-AU" dirty="0"/>
          </a:p>
          <a:p>
            <a:endParaRPr lang="en-GB" dirty="0"/>
          </a:p>
        </p:txBody>
      </p:sp>
      <p:sp>
        <p:nvSpPr>
          <p:cNvPr id="4" name="Slide Number Placeholder 3"/>
          <p:cNvSpPr>
            <a:spLocks noGrp="1"/>
          </p:cNvSpPr>
          <p:nvPr>
            <p:ph type="sldNum" sz="quarter" idx="10"/>
          </p:nvPr>
        </p:nvSpPr>
        <p:spPr/>
        <p:txBody>
          <a:bodyPr/>
          <a:lstStyle/>
          <a:p>
            <a:fld id="{CB5B8047-4DBE-4D08-925D-E49847F6EC2C}" type="slidenum">
              <a:rPr lang="en-GB" smtClean="0"/>
              <a:t>45</a:t>
            </a:fld>
            <a:endParaRPr lang="en-GB"/>
          </a:p>
        </p:txBody>
      </p:sp>
    </p:spTree>
    <p:extLst>
      <p:ext uri="{BB962C8B-B14F-4D97-AF65-F5344CB8AC3E}">
        <p14:creationId xmlns:p14="http://schemas.microsoft.com/office/powerpoint/2010/main" val="33965859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create vectors manually in R, we use the c() function — short for 'combine’. </a:t>
            </a:r>
          </a:p>
          <a:p>
            <a:endParaRPr lang="en-AU" dirty="0"/>
          </a:p>
          <a:p>
            <a:r>
              <a:rPr lang="en-AU" dirty="0"/>
              <a:t>For example, c(1, 2, 4, 6, 3) creates a numeric vector, and you can assign it to a name like </a:t>
            </a:r>
            <a:r>
              <a:rPr lang="en-AU" dirty="0" err="1"/>
              <a:t>simple.vector</a:t>
            </a:r>
            <a:r>
              <a:rPr lang="en-AU" dirty="0"/>
              <a:t>. </a:t>
            </a:r>
          </a:p>
          <a:p>
            <a:endParaRPr lang="en-AU" dirty="0"/>
          </a:p>
          <a:p>
            <a:r>
              <a:rPr lang="en-AU" dirty="0"/>
              <a:t>You can also combine character data, like names. But here's the key rule: all values in a vector must be the same type. </a:t>
            </a:r>
          </a:p>
          <a:p>
            <a:endParaRPr lang="en-AU" dirty="0"/>
          </a:p>
          <a:p>
            <a:r>
              <a:rPr lang="en-AU" dirty="0"/>
              <a:t>So if you mix numbers and characters, R will convert everything to the most flexible type — in this case, characters. </a:t>
            </a:r>
          </a:p>
          <a:p>
            <a:endParaRPr lang="en-AU" dirty="0"/>
          </a:p>
          <a:p>
            <a:r>
              <a:rPr lang="en-AU" dirty="0"/>
              <a:t>That's why when we run c(1, 2, 3, '</a:t>
            </a:r>
            <a:r>
              <a:rPr lang="en-AU" dirty="0" err="1"/>
              <a:t>fred</a:t>
            </a:r>
            <a:r>
              <a:rPr lang="en-AU" dirty="0"/>
              <a:t>'), the result is actually a character vector — you can confirm that with class(names).</a:t>
            </a:r>
            <a:endParaRPr lang="en-GB" dirty="0"/>
          </a:p>
        </p:txBody>
      </p:sp>
      <p:sp>
        <p:nvSpPr>
          <p:cNvPr id="4" name="Slide Number Placeholder 3"/>
          <p:cNvSpPr>
            <a:spLocks noGrp="1"/>
          </p:cNvSpPr>
          <p:nvPr>
            <p:ph type="sldNum" sz="quarter" idx="10"/>
          </p:nvPr>
        </p:nvSpPr>
        <p:spPr/>
        <p:txBody>
          <a:bodyPr/>
          <a:lstStyle/>
          <a:p>
            <a:fld id="{CB5B8047-4DBE-4D08-925D-E49847F6EC2C}" type="slidenum">
              <a:rPr lang="en-GB" smtClean="0"/>
              <a:t>46</a:t>
            </a:fld>
            <a:endParaRPr lang="en-GB"/>
          </a:p>
        </p:txBody>
      </p:sp>
    </p:spTree>
    <p:extLst>
      <p:ext uri="{BB962C8B-B14F-4D97-AF65-F5344CB8AC3E}">
        <p14:creationId xmlns:p14="http://schemas.microsoft.com/office/powerpoint/2010/main" val="3876765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In R, when we’re working with multivariate data — like multiple measurements from a study </a:t>
            </a:r>
          </a:p>
          <a:p>
            <a:r>
              <a:rPr lang="en-AU" b="0" dirty="0"/>
              <a:t>we often group them into a single structure. </a:t>
            </a:r>
          </a:p>
          <a:p>
            <a:endParaRPr lang="en-AU" b="0" dirty="0"/>
          </a:p>
          <a:p>
            <a:r>
              <a:rPr lang="en-AU" b="0" dirty="0"/>
              <a:t>A data frame is the most common way to do that. </a:t>
            </a:r>
          </a:p>
          <a:p>
            <a:r>
              <a:rPr lang="en-AU" b="0" dirty="0"/>
              <a:t>It organizes data into rows and columns, where each row is an observation and each column is a variable. </a:t>
            </a:r>
          </a:p>
          <a:p>
            <a:r>
              <a:rPr lang="en-AU" b="0" dirty="0"/>
              <a:t>Importantly, all columns must be the same length.</a:t>
            </a:r>
          </a:p>
          <a:p>
            <a:endParaRPr lang="en-AU" b="0" dirty="0"/>
          </a:p>
          <a:p>
            <a:r>
              <a:rPr lang="en-AU" b="0" dirty="0"/>
              <a:t>If we need more flexibility — say, we want to store different types of objects or even vectors of different lengths </a:t>
            </a:r>
          </a:p>
          <a:p>
            <a:r>
              <a:rPr lang="en-AU" b="0" dirty="0"/>
              <a:t>we can use a list instead. </a:t>
            </a:r>
          </a:p>
          <a:p>
            <a:endParaRPr lang="en-AU" b="0" dirty="0"/>
          </a:p>
          <a:p>
            <a:r>
              <a:rPr lang="en-AU" b="0" dirty="0"/>
              <a:t>Lists are more general-purpose and can hold just about anything: numbers, strings, models, or even other lists. </a:t>
            </a:r>
          </a:p>
          <a:p>
            <a:r>
              <a:rPr lang="en-AU" b="0" dirty="0"/>
              <a:t>But that flexibility also means they’re a bit more complex to work with.</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48</a:t>
            </a:fld>
            <a:endParaRPr lang="en-AU"/>
          </a:p>
        </p:txBody>
      </p:sp>
    </p:spTree>
    <p:extLst>
      <p:ext uri="{BB962C8B-B14F-4D97-AF65-F5344CB8AC3E}">
        <p14:creationId xmlns:p14="http://schemas.microsoft.com/office/powerpoint/2010/main" val="3507364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In practice, you’ll see data frames used all the time — especially when working with datasets like the built-in iris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But when you run a function like density(), the result is usually a list.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For example, if we run density(</a:t>
            </a:r>
            <a:r>
              <a:rPr lang="en-AU" b="0" dirty="0" err="1"/>
              <a:t>iris$Sepal.Length</a:t>
            </a:r>
            <a:r>
              <a:rPr lang="en-AU" b="0" dirty="0"/>
              <a:t>) and store it as </a:t>
            </a:r>
            <a:r>
              <a:rPr lang="en-AU" b="0" dirty="0" err="1"/>
              <a:t>Dhf</a:t>
            </a:r>
            <a:r>
              <a:rPr lang="en-AU"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we’re creating a list that holds multiple components — like values, bandwidth, and call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You can confirm that with summary(</a:t>
            </a:r>
            <a:r>
              <a:rPr lang="en-AU" b="0" dirty="0" err="1"/>
              <a:t>Dhf</a:t>
            </a:r>
            <a:r>
              <a:rPr lang="en-AU" b="0" dirty="0"/>
              <a:t>), which gives you an overview of all the components and their types.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This highlights how lists are the go-to structure for storing more complex outputs.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49</a:t>
            </a:fld>
            <a:endParaRPr lang="en-AU"/>
          </a:p>
        </p:txBody>
      </p:sp>
    </p:spTree>
    <p:extLst>
      <p:ext uri="{BB962C8B-B14F-4D97-AF65-F5344CB8AC3E}">
        <p14:creationId xmlns:p14="http://schemas.microsoft.com/office/powerpoint/2010/main" val="3432714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To create a data frame in R, we use the </a:t>
            </a:r>
            <a:r>
              <a:rPr lang="en-AU" b="1" dirty="0" err="1"/>
              <a:t>data.frame</a:t>
            </a:r>
            <a:r>
              <a:rPr lang="en-AU" b="1" dirty="0"/>
              <a:t>() function. CLICK</a:t>
            </a:r>
          </a:p>
          <a:p>
            <a:r>
              <a:rPr lang="en-AU" b="1" dirty="0"/>
              <a:t>Here we define three vectors: x, y, and z. (CLICK,CLICK,CLICK)</a:t>
            </a:r>
          </a:p>
          <a:p>
            <a:r>
              <a:rPr lang="en-AU" b="1" dirty="0"/>
              <a:t>Vectors x and y both have two elements, so combining them into a data frame works fine. CLICK</a:t>
            </a:r>
          </a:p>
          <a:p>
            <a:endParaRPr lang="en-AU" b="1" dirty="0"/>
          </a:p>
          <a:p>
            <a:r>
              <a:rPr lang="en-AU" b="1" dirty="0"/>
              <a:t>But if we try to include z, which has three elements, we get an error  - any one know why????</a:t>
            </a:r>
          </a:p>
          <a:p>
            <a:r>
              <a:rPr lang="en-AU" b="1" dirty="0"/>
              <a:t>because all columns in a data frame must be the same length. (CLICK, CLICK).</a:t>
            </a:r>
            <a:endParaRPr lang="en-AU" dirty="0"/>
          </a:p>
          <a:p>
            <a:endParaRPr lang="en-AU" b="1" dirty="0"/>
          </a:p>
          <a:p>
            <a:r>
              <a:rPr lang="en-AU" b="1" dirty="0"/>
              <a:t>Lists, on the other hand, don’t have that restriction. </a:t>
            </a:r>
          </a:p>
          <a:p>
            <a:r>
              <a:rPr lang="en-AU" b="1" dirty="0"/>
              <a:t>You can combine x, y, and z into a list with list(x, y, z).CLICK</a:t>
            </a:r>
          </a:p>
          <a:p>
            <a:endParaRPr lang="en-AU" b="1" dirty="0"/>
          </a:p>
          <a:p>
            <a:r>
              <a:rPr lang="en-AU" b="1" dirty="0"/>
              <a:t>You can even name the components using syntax like list(</a:t>
            </a:r>
            <a:r>
              <a:rPr lang="en-AU" b="1" dirty="0" err="1"/>
              <a:t>x.name</a:t>
            </a:r>
            <a:r>
              <a:rPr lang="en-AU" b="1" dirty="0"/>
              <a:t> = x, </a:t>
            </a:r>
            <a:r>
              <a:rPr lang="en-AU" b="1" dirty="0" err="1"/>
              <a:t>y.name</a:t>
            </a:r>
            <a:r>
              <a:rPr lang="en-AU" b="1" dirty="0"/>
              <a:t> = y, </a:t>
            </a:r>
            <a:r>
              <a:rPr lang="en-AU" b="1" dirty="0" err="1"/>
              <a:t>z.name</a:t>
            </a:r>
            <a:r>
              <a:rPr lang="en-AU" b="1" dirty="0"/>
              <a:t> = z).  CLICK</a:t>
            </a:r>
          </a:p>
          <a:p>
            <a:r>
              <a:rPr lang="en-AU" b="1" dirty="0"/>
              <a:t>This gives you a flexible structure where the elements don’t need to match in size or type</a:t>
            </a:r>
            <a:endParaRPr lang="en-AU" dirty="0"/>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50</a:t>
            </a:fld>
            <a:endParaRPr lang="en-AU"/>
          </a:p>
        </p:txBody>
      </p:sp>
    </p:spTree>
    <p:extLst>
      <p:ext uri="{BB962C8B-B14F-4D97-AF65-F5344CB8AC3E}">
        <p14:creationId xmlns:p14="http://schemas.microsoft.com/office/powerpoint/2010/main" val="2156317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Once we’ve created a data frame, we can access its values in a few ways. </a:t>
            </a:r>
          </a:p>
          <a:p>
            <a:r>
              <a:rPr lang="en-AU" b="0" dirty="0"/>
              <a:t>The most common is using the string or money sign operator followed by the column name — </a:t>
            </a:r>
          </a:p>
          <a:p>
            <a:r>
              <a:rPr lang="en-AU" b="0" dirty="0"/>
              <a:t>like </a:t>
            </a:r>
            <a:r>
              <a:rPr lang="en-AU" b="0" dirty="0" err="1"/>
              <a:t>DF$x</a:t>
            </a:r>
            <a:r>
              <a:rPr lang="en-AU" b="0" dirty="0"/>
              <a:t> to access the column named 'x’.</a:t>
            </a:r>
          </a:p>
          <a:p>
            <a:endParaRPr lang="en-AU" b="0" dirty="0"/>
          </a:p>
          <a:p>
            <a:r>
              <a:rPr lang="en-AU" b="0" dirty="0"/>
              <a:t>Alternatively, we can use bracket notation: DF[, 'x'] also pulls out the 'x' column, and </a:t>
            </a:r>
            <a:r>
              <a:rPr lang="en-AU" b="0" dirty="0" err="1"/>
              <a:t>DF$x</a:t>
            </a:r>
            <a:r>
              <a:rPr lang="en-AU" b="0" dirty="0"/>
              <a:t>[1] gets the first value in that column.</a:t>
            </a:r>
          </a:p>
          <a:p>
            <a:endParaRPr lang="en-AU" b="0" dirty="0"/>
          </a:p>
          <a:p>
            <a:r>
              <a:rPr lang="en-AU" b="0" dirty="0"/>
              <a:t>If you want to access values by position, you can use bracket row, column bracket format </a:t>
            </a:r>
          </a:p>
          <a:p>
            <a:r>
              <a:rPr lang="en-AU" b="0" dirty="0"/>
              <a:t>for example, DF[1, 2] gets the value in the first row and second column</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51</a:t>
            </a:fld>
            <a:endParaRPr lang="en-AU"/>
          </a:p>
        </p:txBody>
      </p:sp>
    </p:spTree>
    <p:extLst>
      <p:ext uri="{BB962C8B-B14F-4D97-AF65-F5344CB8AC3E}">
        <p14:creationId xmlns:p14="http://schemas.microsoft.com/office/powerpoint/2010/main" val="400293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a:extLst>
              <a:ext uri="{FF2B5EF4-FFF2-40B4-BE49-F238E27FC236}">
                <a16:creationId xmlns:a16="http://schemas.microsoft.com/office/drawing/2014/main" id="{E7D6EE32-07BB-AA37-565C-CE5193A73D60}"/>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5D170FD-EAB3-D900-D0F8-D6984E17DAD2}"/>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Now let’s look at how to access values in a list.</a:t>
            </a:r>
          </a:p>
          <a:p>
            <a:r>
              <a:rPr lang="en-AU" b="0" dirty="0"/>
              <a:t>If the list components are unnamed — like in </a:t>
            </a:r>
            <a:r>
              <a:rPr lang="en-AU" b="0" dirty="0" err="1"/>
              <a:t>lst</a:t>
            </a:r>
            <a:r>
              <a:rPr lang="en-AU" b="0" dirty="0"/>
              <a:t> = list(x, y, z)</a:t>
            </a:r>
          </a:p>
          <a:p>
            <a:r>
              <a:rPr lang="en-AU" b="0" dirty="0"/>
              <a:t> — we use double square brackets to access elements by position. </a:t>
            </a:r>
          </a:p>
          <a:p>
            <a:endParaRPr lang="en-AU" b="0" dirty="0"/>
          </a:p>
          <a:p>
            <a:r>
              <a:rPr lang="en-AU" b="0" dirty="0"/>
              <a:t>So </a:t>
            </a:r>
            <a:r>
              <a:rPr lang="en-AU" b="0" dirty="0" err="1"/>
              <a:t>lst</a:t>
            </a:r>
            <a:r>
              <a:rPr lang="en-AU" b="0" dirty="0"/>
              <a:t>[[1]] returns the first component, which in this case is x.</a:t>
            </a:r>
          </a:p>
          <a:p>
            <a:r>
              <a:rPr lang="en-AU" b="0" dirty="0"/>
              <a:t>But if your list has named components </a:t>
            </a:r>
          </a:p>
          <a:p>
            <a:endParaRPr lang="en-AU" b="0" dirty="0"/>
          </a:p>
          <a:p>
            <a:r>
              <a:rPr lang="en-AU" b="0" dirty="0"/>
              <a:t>like </a:t>
            </a:r>
            <a:r>
              <a:rPr lang="en-AU" b="0" dirty="0" err="1"/>
              <a:t>lst.named</a:t>
            </a:r>
            <a:r>
              <a:rPr lang="en-AU" b="0" dirty="0"/>
              <a:t> = list(</a:t>
            </a:r>
            <a:r>
              <a:rPr lang="en-AU" b="0" dirty="0" err="1"/>
              <a:t>x.name</a:t>
            </a:r>
            <a:r>
              <a:rPr lang="en-AU" b="0" dirty="0"/>
              <a:t> = x, </a:t>
            </a:r>
            <a:r>
              <a:rPr lang="en-AU" b="0" dirty="0" err="1"/>
              <a:t>y.name</a:t>
            </a:r>
            <a:r>
              <a:rPr lang="en-AU" b="0" dirty="0"/>
              <a:t> = y) —</a:t>
            </a:r>
          </a:p>
          <a:p>
            <a:r>
              <a:rPr lang="en-AU" b="0" dirty="0"/>
              <a:t>then you can use the $ operator just like in a data frame: </a:t>
            </a:r>
            <a:r>
              <a:rPr lang="en-AU" b="0" dirty="0" err="1"/>
              <a:t>lst.named$x.name</a:t>
            </a:r>
            <a:r>
              <a:rPr lang="en-AU" b="0" dirty="0"/>
              <a:t>.</a:t>
            </a:r>
          </a:p>
          <a:p>
            <a:endParaRPr lang="en-AU" b="0" dirty="0"/>
          </a:p>
          <a:p>
            <a:r>
              <a:rPr lang="en-AU" b="0" dirty="0"/>
              <a:t>You can also inspect the names using names(</a:t>
            </a:r>
            <a:r>
              <a:rPr lang="en-AU" b="0" dirty="0" err="1"/>
              <a:t>lst.named</a:t>
            </a:r>
            <a:r>
              <a:rPr lang="en-AU" b="0" dirty="0"/>
              <a:t>), and access named components with double brackets too, like </a:t>
            </a:r>
            <a:r>
              <a:rPr lang="en-AU" b="0" dirty="0" err="1"/>
              <a:t>lst.named</a:t>
            </a:r>
            <a:r>
              <a:rPr lang="en-AU" b="0" dirty="0"/>
              <a:t>[['</a:t>
            </a:r>
            <a:r>
              <a:rPr lang="en-AU" b="0" dirty="0" err="1"/>
              <a:t>x.name</a:t>
            </a:r>
            <a:r>
              <a:rPr lang="en-AU" b="0" dirty="0"/>
              <a:t>']].</a:t>
            </a:r>
          </a:p>
          <a:p>
            <a:r>
              <a:rPr lang="en-AU" b="0" dirty="0"/>
              <a:t>For both lists and data frames, you can always edit individual values by accessing them and reassigning  </a:t>
            </a:r>
          </a:p>
          <a:p>
            <a:r>
              <a:rPr lang="en-AU" b="0" dirty="0"/>
              <a:t>or use edit(obj) to open up a manual editor in R."</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52</a:t>
            </a:fld>
            <a:endParaRPr lang="en-AU"/>
          </a:p>
        </p:txBody>
      </p:sp>
    </p:spTree>
    <p:extLst>
      <p:ext uri="{BB962C8B-B14F-4D97-AF65-F5344CB8AC3E}">
        <p14:creationId xmlns:p14="http://schemas.microsoft.com/office/powerpoint/2010/main" val="35462838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8712BEB-C9F3-B321-A0BF-EF33C6383CD0}"/>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D08FB8DD-E7DF-382D-876F-CEE39C27CAED}"/>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5A34BA06-F22C-AFEF-73B5-C671DC327225}"/>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s-ES" altLang="en-US" dirty="0">
                <a:cs typeface="Arial" panose="020B0604020202020204" pitchFamily="34" charset="0"/>
              </a:rPr>
              <a:t>So </a:t>
            </a:r>
            <a:r>
              <a:rPr lang="es-ES" altLang="en-US" dirty="0" err="1">
                <a:cs typeface="Arial" panose="020B0604020202020204" pitchFamily="34" charset="0"/>
              </a:rPr>
              <a:t>all</a:t>
            </a:r>
            <a:r>
              <a:rPr lang="es-ES" altLang="en-US" dirty="0">
                <a:cs typeface="Arial" panose="020B0604020202020204" pitchFamily="34" charset="0"/>
              </a:rPr>
              <a:t> </a:t>
            </a:r>
            <a:r>
              <a:rPr lang="es-ES" altLang="en-US" dirty="0" err="1">
                <a:cs typeface="Arial" panose="020B0604020202020204" pitchFamily="34" charset="0"/>
              </a:rPr>
              <a:t>of</a:t>
            </a:r>
            <a:r>
              <a:rPr lang="es-ES" altLang="en-US" dirty="0">
                <a:cs typeface="Arial" panose="020B0604020202020204" pitchFamily="34" charset="0"/>
              </a:rPr>
              <a:t> </a:t>
            </a:r>
            <a:r>
              <a:rPr lang="es-ES" altLang="en-US" dirty="0" err="1">
                <a:cs typeface="Arial" panose="020B0604020202020204" pitchFamily="34" charset="0"/>
              </a:rPr>
              <a:t>that</a:t>
            </a:r>
            <a:r>
              <a:rPr lang="es-ES" altLang="en-US" dirty="0">
                <a:cs typeface="Arial" panose="020B0604020202020204" pitchFamily="34" charset="0"/>
              </a:rPr>
              <a:t> </a:t>
            </a:r>
            <a:r>
              <a:rPr lang="es-ES" altLang="en-US" dirty="0" err="1">
                <a:cs typeface="Arial" panose="020B0604020202020204" pitchFamily="34" charset="0"/>
              </a:rPr>
              <a:t>was</a:t>
            </a:r>
            <a:r>
              <a:rPr lang="es-ES" altLang="en-US" dirty="0">
                <a:cs typeface="Arial" panose="020B0604020202020204" pitchFamily="34" charset="0"/>
              </a:rPr>
              <a:t> a </a:t>
            </a:r>
            <a:r>
              <a:rPr lang="es-ES" altLang="en-US" dirty="0" err="1">
                <a:cs typeface="Arial" panose="020B0604020202020204" pitchFamily="34" charset="0"/>
              </a:rPr>
              <a:t>quick</a:t>
            </a:r>
            <a:r>
              <a:rPr lang="es-ES" altLang="en-US" dirty="0">
                <a:cs typeface="Arial" panose="020B0604020202020204" pitchFamily="34" charset="0"/>
              </a:rPr>
              <a:t> </a:t>
            </a:r>
            <a:r>
              <a:rPr lang="es-ES" altLang="en-US" dirty="0" err="1">
                <a:cs typeface="Arial" panose="020B0604020202020204" pitchFamily="34" charset="0"/>
              </a:rPr>
              <a:t>way</a:t>
            </a:r>
            <a:r>
              <a:rPr lang="es-ES" altLang="en-US" dirty="0">
                <a:cs typeface="Arial" panose="020B0604020202020204" pitchFamily="34" charset="0"/>
              </a:rPr>
              <a:t> </a:t>
            </a:r>
            <a:r>
              <a:rPr lang="es-ES" altLang="en-US" dirty="0" err="1">
                <a:cs typeface="Arial" panose="020B0604020202020204" pitchFamily="34" charset="0"/>
              </a:rPr>
              <a:t>of</a:t>
            </a:r>
            <a:r>
              <a:rPr lang="es-ES" altLang="en-US" dirty="0">
                <a:cs typeface="Arial" panose="020B0604020202020204" pitchFamily="34" charset="0"/>
              </a:rPr>
              <a:t> </a:t>
            </a:r>
            <a:r>
              <a:rPr lang="es-ES" altLang="en-US" dirty="0" err="1">
                <a:cs typeface="Arial" panose="020B0604020202020204" pitchFamily="34" charset="0"/>
              </a:rPr>
              <a:t>how</a:t>
            </a:r>
            <a:r>
              <a:rPr lang="es-ES" altLang="en-US" dirty="0">
                <a:cs typeface="Arial" panose="020B0604020202020204" pitchFamily="34" charset="0"/>
              </a:rPr>
              <a:t> </a:t>
            </a:r>
            <a:r>
              <a:rPr lang="es-ES" altLang="en-US" dirty="0" err="1">
                <a:cs typeface="Arial" panose="020B0604020202020204" pitchFamily="34" charset="0"/>
              </a:rPr>
              <a:t>we</a:t>
            </a:r>
            <a:r>
              <a:rPr lang="es-ES" altLang="en-US" dirty="0">
                <a:cs typeface="Arial" panose="020B0604020202020204" pitchFamily="34" charset="0"/>
              </a:rPr>
              <a:t> can use R </a:t>
            </a:r>
            <a:r>
              <a:rPr lang="es-ES" altLang="en-US" dirty="0" err="1">
                <a:cs typeface="Arial" panose="020B0604020202020204" pitchFamily="34" charset="0"/>
              </a:rPr>
              <a:t>using</a:t>
            </a:r>
            <a:r>
              <a:rPr lang="es-ES" altLang="en-US" dirty="0">
                <a:cs typeface="Arial" panose="020B0604020202020204" pitchFamily="34" charset="0"/>
              </a:rPr>
              <a:t> base </a:t>
            </a:r>
            <a:r>
              <a:rPr lang="es-ES" altLang="en-US" dirty="0" err="1">
                <a:cs typeface="Arial" panose="020B0604020202020204" pitchFamily="34" charset="0"/>
              </a:rPr>
              <a:t>comannds</a:t>
            </a:r>
            <a:r>
              <a:rPr lang="es-ES" altLang="en-US" dirty="0">
                <a:cs typeface="Arial" panose="020B0604020202020204" pitchFamily="34" charset="0"/>
              </a:rPr>
              <a:t>, </a:t>
            </a:r>
          </a:p>
          <a:p>
            <a:pPr eaLnBrk="1" hangingPunct="1"/>
            <a:endParaRPr lang="es-ES" altLang="en-US" dirty="0">
              <a:cs typeface="Arial" panose="020B0604020202020204" pitchFamily="34" charset="0"/>
            </a:endParaRPr>
          </a:p>
          <a:p>
            <a:pPr eaLnBrk="1" hangingPunct="1"/>
            <a:r>
              <a:rPr lang="es-ES" altLang="en-US" dirty="0" err="1">
                <a:cs typeface="Arial" panose="020B0604020202020204" pitchFamily="34" charset="0"/>
              </a:rPr>
              <a:t>Now</a:t>
            </a:r>
            <a:r>
              <a:rPr lang="es-ES" altLang="en-US" dirty="0">
                <a:cs typeface="Arial" panose="020B0604020202020204" pitchFamily="34" charset="0"/>
              </a:rPr>
              <a:t> </a:t>
            </a:r>
            <a:r>
              <a:rPr lang="es-ES" altLang="en-US" dirty="0" err="1">
                <a:cs typeface="Arial" panose="020B0604020202020204" pitchFamily="34" charset="0"/>
              </a:rPr>
              <a:t>I’m</a:t>
            </a:r>
            <a:r>
              <a:rPr lang="es-ES" altLang="en-US" dirty="0">
                <a:cs typeface="Arial" panose="020B0604020202020204" pitchFamily="34" charset="0"/>
              </a:rPr>
              <a:t> </a:t>
            </a:r>
            <a:r>
              <a:rPr lang="es-ES" altLang="en-US" dirty="0" err="1">
                <a:cs typeface="Arial" panose="020B0604020202020204" pitchFamily="34" charset="0"/>
              </a:rPr>
              <a:t>going</a:t>
            </a:r>
            <a:r>
              <a:rPr lang="es-ES" altLang="en-US" dirty="0">
                <a:cs typeface="Arial" panose="020B0604020202020204" pitchFamily="34" charset="0"/>
              </a:rPr>
              <a:t> </a:t>
            </a:r>
            <a:r>
              <a:rPr lang="es-ES" altLang="en-US" dirty="0" err="1">
                <a:cs typeface="Arial" panose="020B0604020202020204" pitchFamily="34" charset="0"/>
              </a:rPr>
              <a:t>to</a:t>
            </a:r>
            <a:r>
              <a:rPr lang="es-ES" altLang="en-US" dirty="0">
                <a:cs typeface="Arial" panose="020B0604020202020204" pitchFamily="34" charset="0"/>
              </a:rPr>
              <a:t> introduce a </a:t>
            </a:r>
            <a:r>
              <a:rPr lang="es-ES" altLang="en-US" dirty="0" err="1">
                <a:cs typeface="Arial" panose="020B0604020202020204" pitchFamily="34" charset="0"/>
              </a:rPr>
              <a:t>package</a:t>
            </a:r>
            <a:r>
              <a:rPr lang="es-ES" altLang="en-US" dirty="0">
                <a:cs typeface="Arial" panose="020B0604020202020204" pitchFamily="34" charset="0"/>
              </a:rPr>
              <a:t> </a:t>
            </a:r>
            <a:r>
              <a:rPr lang="es-ES" altLang="en-US" dirty="0" err="1">
                <a:cs typeface="Arial" panose="020B0604020202020204" pitchFamily="34" charset="0"/>
              </a:rPr>
              <a:t>that</a:t>
            </a:r>
            <a:r>
              <a:rPr lang="es-ES" altLang="en-US" dirty="0">
                <a:cs typeface="Arial" panose="020B0604020202020204" pitchFamily="34" charset="0"/>
              </a:rPr>
              <a:t>  </a:t>
            </a:r>
            <a:r>
              <a:rPr lang="es-ES" altLang="en-US" dirty="0" err="1">
                <a:cs typeface="Arial" panose="020B0604020202020204" pitchFamily="34" charset="0"/>
              </a:rPr>
              <a:t>we</a:t>
            </a:r>
            <a:r>
              <a:rPr lang="es-ES" altLang="en-US" dirty="0">
                <a:cs typeface="Arial" panose="020B0604020202020204" pitchFamily="34" charset="0"/>
              </a:rPr>
              <a:t> Will be </a:t>
            </a:r>
            <a:r>
              <a:rPr lang="es-ES" altLang="en-US" dirty="0" err="1">
                <a:cs typeface="Arial" panose="020B0604020202020204" pitchFamily="34" charset="0"/>
              </a:rPr>
              <a:t>using</a:t>
            </a:r>
            <a:r>
              <a:rPr lang="es-ES" altLang="en-US" dirty="0">
                <a:cs typeface="Arial" panose="020B0604020202020204" pitchFamily="34" charset="0"/>
              </a:rPr>
              <a:t> </a:t>
            </a:r>
            <a:r>
              <a:rPr lang="es-ES" altLang="en-US" dirty="0" err="1">
                <a:cs typeface="Arial" panose="020B0604020202020204" pitchFamily="34" charset="0"/>
              </a:rPr>
              <a:t>for</a:t>
            </a:r>
            <a:r>
              <a:rPr lang="es-ES" altLang="en-US" dirty="0">
                <a:cs typeface="Arial" panose="020B0604020202020204" pitchFamily="34" charset="0"/>
              </a:rPr>
              <a:t> </a:t>
            </a:r>
            <a:r>
              <a:rPr lang="es-ES" altLang="en-US" dirty="0" err="1">
                <a:cs typeface="Arial" panose="020B0604020202020204" pitchFamily="34" charset="0"/>
              </a:rPr>
              <a:t>much</a:t>
            </a:r>
            <a:r>
              <a:rPr lang="es-ES" altLang="en-US" dirty="0">
                <a:cs typeface="Arial" panose="020B0604020202020204" pitchFamily="34" charset="0"/>
              </a:rPr>
              <a:t> </a:t>
            </a:r>
            <a:r>
              <a:rPr lang="es-ES" altLang="en-US" dirty="0" err="1">
                <a:cs typeface="Arial" panose="020B0604020202020204" pitchFamily="34" charset="0"/>
              </a:rPr>
              <a:t>of</a:t>
            </a:r>
            <a:r>
              <a:rPr lang="es-ES" altLang="en-US" dirty="0">
                <a:cs typeface="Arial" panose="020B0604020202020204" pitchFamily="34" charset="0"/>
              </a:rPr>
              <a:t> </a:t>
            </a:r>
            <a:r>
              <a:rPr lang="es-ES" altLang="en-US" dirty="0" err="1">
                <a:cs typeface="Arial" panose="020B0604020202020204" pitchFamily="34" charset="0"/>
              </a:rPr>
              <a:t>the</a:t>
            </a:r>
            <a:r>
              <a:rPr lang="es-ES" altLang="en-US" dirty="0">
                <a:cs typeface="Arial" panose="020B0604020202020204" pitchFamily="34" charset="0"/>
              </a:rPr>
              <a:t> data </a:t>
            </a:r>
            <a:r>
              <a:rPr lang="es-ES" altLang="en-US" dirty="0" err="1">
                <a:cs typeface="Arial" panose="020B0604020202020204" pitchFamily="34" charset="0"/>
              </a:rPr>
              <a:t>wrangling</a:t>
            </a:r>
            <a:r>
              <a:rPr lang="es-ES" altLang="en-US" dirty="0">
                <a:cs typeface="Arial" panose="020B0604020202020204" pitchFamily="34" charset="0"/>
              </a:rPr>
              <a:t> and </a:t>
            </a:r>
            <a:r>
              <a:rPr lang="es-ES" altLang="en-US" dirty="0" err="1">
                <a:cs typeface="Arial" panose="020B0604020202020204" pitchFamily="34" charset="0"/>
              </a:rPr>
              <a:t>manipulation</a:t>
            </a:r>
            <a:r>
              <a:rPr lang="es-ES" altLang="en-US" dirty="0">
                <a:cs typeface="Arial" panose="020B0604020202020204" pitchFamily="34" charset="0"/>
              </a:rPr>
              <a:t> </a:t>
            </a:r>
          </a:p>
          <a:p>
            <a:pPr eaLnBrk="1" hangingPunct="1"/>
            <a:r>
              <a:rPr lang="es-ES" altLang="en-US" dirty="0">
                <a:cs typeface="Arial" panose="020B0604020202020204" pitchFamily="34" charset="0"/>
              </a:rPr>
              <a:t>in </a:t>
            </a:r>
            <a:r>
              <a:rPr lang="es-ES" altLang="en-US" dirty="0" err="1">
                <a:cs typeface="Arial" panose="020B0604020202020204" pitchFamily="34" charset="0"/>
              </a:rPr>
              <a:t>this</a:t>
            </a:r>
            <a:r>
              <a:rPr lang="es-ES" altLang="en-US" dirty="0">
                <a:cs typeface="Arial" panose="020B0604020202020204" pitchFamily="34" charset="0"/>
              </a:rPr>
              <a:t> </a:t>
            </a:r>
            <a:r>
              <a:rPr lang="es-ES" altLang="en-US" dirty="0" err="1">
                <a:cs typeface="Arial" panose="020B0604020202020204" pitchFamily="34" charset="0"/>
              </a:rPr>
              <a:t>class</a:t>
            </a:r>
            <a:r>
              <a:rPr lang="es-ES" altLang="en-US" dirty="0">
                <a:cs typeface="Arial" panose="020B0604020202020204" pitchFamily="34" charset="0"/>
              </a:rPr>
              <a:t> and </a:t>
            </a:r>
            <a:r>
              <a:rPr lang="es-ES" altLang="en-US" dirty="0" err="1">
                <a:cs typeface="Arial" panose="020B0604020202020204" pitchFamily="34" charset="0"/>
              </a:rPr>
              <a:t>probably</a:t>
            </a:r>
            <a:r>
              <a:rPr lang="es-ES" altLang="en-US" dirty="0">
                <a:cs typeface="Arial" panose="020B0604020202020204" pitchFamily="34" charset="0"/>
              </a:rPr>
              <a:t> </a:t>
            </a:r>
            <a:r>
              <a:rPr lang="es-ES" altLang="en-US" dirty="0" err="1">
                <a:cs typeface="Arial" panose="020B0604020202020204" pitchFamily="34" charset="0"/>
              </a:rPr>
              <a:t>with</a:t>
            </a:r>
            <a:r>
              <a:rPr lang="es-ES" altLang="en-US" dirty="0">
                <a:cs typeface="Arial" panose="020B0604020202020204" pitchFamily="34" charset="0"/>
              </a:rPr>
              <a:t> </a:t>
            </a:r>
            <a:r>
              <a:rPr lang="es-ES" altLang="en-US" dirty="0" err="1">
                <a:cs typeface="Arial" panose="020B0604020202020204" pitchFamily="34" charset="0"/>
              </a:rPr>
              <a:t>your</a:t>
            </a:r>
            <a:r>
              <a:rPr lang="es-ES" altLang="en-US" dirty="0">
                <a:cs typeface="Arial" panose="020B0604020202020204" pitchFamily="34" charset="0"/>
              </a:rPr>
              <a:t> masters</a:t>
            </a:r>
          </a:p>
        </p:txBody>
      </p:sp>
    </p:spTree>
    <p:extLst>
      <p:ext uri="{BB962C8B-B14F-4D97-AF65-F5344CB8AC3E}">
        <p14:creationId xmlns:p14="http://schemas.microsoft.com/office/powerpoint/2010/main" val="10301494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package is </a:t>
            </a:r>
            <a:r>
              <a:rPr lang="en-AU" dirty="0" err="1"/>
              <a:t>dplyr</a:t>
            </a:r>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54</a:t>
            </a:fld>
            <a:endParaRPr lang="en-AU"/>
          </a:p>
        </p:txBody>
      </p:sp>
    </p:spTree>
    <p:extLst>
      <p:ext uri="{BB962C8B-B14F-4D97-AF65-F5344CB8AC3E}">
        <p14:creationId xmlns:p14="http://schemas.microsoft.com/office/powerpoint/2010/main" val="38077297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Before we dive in, we’re going to use a handy package called </a:t>
            </a:r>
            <a:r>
              <a:rPr lang="en-AU" b="0" dirty="0" err="1"/>
              <a:t>pacman</a:t>
            </a:r>
            <a:r>
              <a:rPr lang="en-AU" b="0" dirty="0"/>
              <a:t>.</a:t>
            </a:r>
          </a:p>
          <a:p>
            <a:r>
              <a:rPr lang="en-AU" b="0" dirty="0"/>
              <a:t>It’s basically the Pac-Man of R packages — chomping through your install and load steps all in one go.</a:t>
            </a:r>
          </a:p>
          <a:p>
            <a:r>
              <a:rPr lang="en-AU" b="0" dirty="0"/>
              <a:t>So what </a:t>
            </a:r>
            <a:r>
              <a:rPr lang="en-AU" b="0" i="1" dirty="0"/>
              <a:t>is</a:t>
            </a:r>
            <a:r>
              <a:rPr lang="en-AU" b="0" dirty="0"/>
              <a:t> </a:t>
            </a:r>
            <a:r>
              <a:rPr lang="en-AU" b="0" dirty="0" err="1"/>
              <a:t>pacman</a:t>
            </a:r>
            <a:r>
              <a:rPr lang="en-AU" b="0" dirty="0"/>
              <a:t>? It’s a package that simplifies how we deal with other packages. </a:t>
            </a:r>
          </a:p>
          <a:p>
            <a:endParaRPr lang="en-AU" b="0" dirty="0"/>
          </a:p>
          <a:p>
            <a:r>
              <a:rPr lang="en-AU" b="0" dirty="0"/>
              <a:t>It gives us p_ commands like </a:t>
            </a:r>
            <a:r>
              <a:rPr lang="en-AU" b="0" dirty="0" err="1"/>
              <a:t>p_load</a:t>
            </a:r>
            <a:r>
              <a:rPr lang="en-AU" b="0" dirty="0"/>
              <a:t>(), which will install a package </a:t>
            </a:r>
            <a:r>
              <a:rPr lang="en-AU" b="0" i="1" dirty="0"/>
              <a:t>if needed</a:t>
            </a:r>
            <a:r>
              <a:rPr lang="en-AU" b="0" dirty="0"/>
              <a:t> and then load it — all in a single line.</a:t>
            </a:r>
          </a:p>
          <a:p>
            <a:endParaRPr lang="en-AU" b="0" dirty="0"/>
          </a:p>
          <a:p>
            <a:r>
              <a:rPr lang="en-AU" b="0" dirty="0"/>
              <a:t>That means you don’t need to run </a:t>
            </a:r>
            <a:r>
              <a:rPr lang="en-AU" b="0" dirty="0" err="1"/>
              <a:t>install.packages</a:t>
            </a:r>
            <a:r>
              <a:rPr lang="en-AU" b="0" dirty="0"/>
              <a:t>() </a:t>
            </a:r>
            <a:r>
              <a:rPr lang="en-AU" b="0" i="1" dirty="0"/>
              <a:t>and</a:t>
            </a:r>
            <a:r>
              <a:rPr lang="en-AU" b="0" dirty="0"/>
              <a:t> library() — just use </a:t>
            </a:r>
            <a:r>
              <a:rPr lang="en-AU" b="0" dirty="0" err="1"/>
              <a:t>p_load</a:t>
            </a:r>
            <a:r>
              <a:rPr lang="en-AU" b="0" dirty="0"/>
              <a:t>() and you’re done.</a:t>
            </a:r>
          </a:p>
          <a:p>
            <a:endParaRPr lang="en-AU" b="0" dirty="0"/>
          </a:p>
          <a:p>
            <a:r>
              <a:rPr lang="en-AU" b="0" dirty="0"/>
              <a:t>This is especially great for teaching and scripting, since you don’t have to think about whether a package is already installed or not. It just works."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55</a:t>
            </a:fld>
            <a:endParaRPr lang="en-AU"/>
          </a:p>
        </p:txBody>
      </p:sp>
    </p:spTree>
    <p:extLst>
      <p:ext uri="{BB962C8B-B14F-4D97-AF65-F5344CB8AC3E}">
        <p14:creationId xmlns:p14="http://schemas.microsoft.com/office/powerpoint/2010/main" val="23717747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 is what I want you all to do. </a:t>
            </a:r>
          </a:p>
          <a:p>
            <a:endParaRPr lang="en-AU" dirty="0"/>
          </a:p>
          <a:p>
            <a:r>
              <a:rPr lang="en-AU" dirty="0"/>
              <a:t>Install this package. </a:t>
            </a:r>
          </a:p>
          <a:p>
            <a:endParaRPr lang="en-AU" dirty="0"/>
          </a:p>
          <a:p>
            <a:r>
              <a:rPr lang="en-AU" dirty="0"/>
              <a:t>Now we will use the </a:t>
            </a:r>
            <a:r>
              <a:rPr lang="en-AU" dirty="0" err="1"/>
              <a:t>pload</a:t>
            </a:r>
            <a:r>
              <a:rPr lang="en-AU" dirty="0"/>
              <a:t> function to download </a:t>
            </a:r>
            <a:r>
              <a:rPr lang="en-AU" dirty="0" err="1"/>
              <a:t>dplyr</a:t>
            </a:r>
            <a:r>
              <a:rPr lang="en-AU" dirty="0"/>
              <a:t> and </a:t>
            </a:r>
            <a:r>
              <a:rPr lang="en-AU" dirty="0" err="1"/>
              <a:t>nycflights</a:t>
            </a:r>
            <a:r>
              <a:rPr lang="en-AU" dirty="0"/>
              <a:t> 13… I’ll </a:t>
            </a:r>
            <a:r>
              <a:rPr lang="en-AU" dirty="0" err="1"/>
              <a:t>explan</a:t>
            </a:r>
            <a:r>
              <a:rPr lang="en-AU" dirty="0"/>
              <a:t>. </a:t>
            </a:r>
          </a:p>
          <a:p>
            <a:endParaRPr lang="en-AU" dirty="0"/>
          </a:p>
          <a:p>
            <a:r>
              <a:rPr lang="en-AU" dirty="0"/>
              <a:t>I wish I knew about this when I was in your sures, I was yester-years old when I found out with it. CLICK</a:t>
            </a:r>
          </a:p>
          <a:p>
            <a:r>
              <a:rPr lang="en-AU" dirty="0"/>
              <a:t>Now I’ll pass this on to you and you will use it at the start of all of your scripts . CLICK</a:t>
            </a:r>
          </a:p>
        </p:txBody>
      </p:sp>
      <p:sp>
        <p:nvSpPr>
          <p:cNvPr id="4" name="Slide Number Placeholder 3"/>
          <p:cNvSpPr>
            <a:spLocks noGrp="1"/>
          </p:cNvSpPr>
          <p:nvPr>
            <p:ph type="sldNum" sz="quarter" idx="5"/>
          </p:nvPr>
        </p:nvSpPr>
        <p:spPr/>
        <p:txBody>
          <a:bodyPr/>
          <a:lstStyle/>
          <a:p>
            <a:fld id="{61867EBE-A343-C04B-AAD2-0419BBD7E7C8}" type="slidenum">
              <a:rPr lang="en-AU" smtClean="0"/>
              <a:t>56</a:t>
            </a:fld>
            <a:endParaRPr lang="en-AU"/>
          </a:p>
        </p:txBody>
      </p:sp>
    </p:spTree>
    <p:extLst>
      <p:ext uri="{BB962C8B-B14F-4D97-AF65-F5344CB8AC3E}">
        <p14:creationId xmlns:p14="http://schemas.microsoft.com/office/powerpoint/2010/main" val="610187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dplyr</a:t>
            </a:r>
            <a:r>
              <a:rPr lang="en-AU" dirty="0"/>
              <a:t> is a core </a:t>
            </a:r>
            <a:r>
              <a:rPr lang="en-AU" dirty="0" err="1"/>
              <a:t>tidyverse</a:t>
            </a:r>
            <a:r>
              <a:rPr lang="en-AU" dirty="0"/>
              <a:t> package that helps you manipulate data using simple, intuitive functions like filter(), select(), and mutate().</a:t>
            </a:r>
          </a:p>
          <a:p>
            <a:endParaRPr lang="en-AU" dirty="0"/>
          </a:p>
          <a:p>
            <a:r>
              <a:rPr lang="en-AU" dirty="0"/>
              <a:t>It works best with </a:t>
            </a:r>
            <a:r>
              <a:rPr lang="en-AU" b="1" dirty="0" err="1"/>
              <a:t>tibbles</a:t>
            </a:r>
            <a:r>
              <a:rPr lang="en-AU" dirty="0"/>
              <a:t>, which are just modern data frames — they print cleaner and don’t mess with your data types.</a:t>
            </a:r>
          </a:p>
          <a:p>
            <a:endParaRPr lang="en-AU" dirty="0"/>
          </a:p>
          <a:p>
            <a:r>
              <a:rPr lang="en-AU" dirty="0"/>
              <a:t>Most datasets we’ll use, like flights from nycflights13, are already </a:t>
            </a:r>
            <a:r>
              <a:rPr lang="en-AU" dirty="0" err="1"/>
              <a:t>tibbles</a:t>
            </a:r>
            <a:r>
              <a:rPr lang="en-AU" dirty="0"/>
              <a:t>. But with your data you may have to convert them to tribbles</a:t>
            </a:r>
          </a:p>
          <a:p>
            <a:endParaRPr lang="en-AU" dirty="0"/>
          </a:p>
          <a:p>
            <a:r>
              <a:rPr lang="en-AU" dirty="0"/>
              <a:t>If you need to convert a regular data frame, just use </a:t>
            </a:r>
            <a:r>
              <a:rPr lang="en-AU" dirty="0" err="1"/>
              <a:t>as_tibble</a:t>
            </a:r>
            <a:r>
              <a:rPr lang="en-AU" dirty="0"/>
              <a:t>()</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57</a:t>
            </a:fld>
            <a:endParaRPr lang="en-AU"/>
          </a:p>
        </p:txBody>
      </p:sp>
    </p:spTree>
    <p:extLst>
      <p:ext uri="{BB962C8B-B14F-4D97-AF65-F5344CB8AC3E}">
        <p14:creationId xmlns:p14="http://schemas.microsoft.com/office/powerpoint/2010/main" val="27808720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dplyr</a:t>
            </a:r>
            <a:r>
              <a:rPr lang="en-AU" dirty="0"/>
              <a:t> gives us a set of consistent, easy-to-remember functions — or </a:t>
            </a:r>
            <a:r>
              <a:rPr lang="en-AU" i="1" dirty="0"/>
              <a:t>verbs</a:t>
            </a:r>
            <a:r>
              <a:rPr lang="en-AU" dirty="0"/>
              <a:t> — for common data manipulation tasks.</a:t>
            </a:r>
          </a:p>
          <a:p>
            <a:r>
              <a:rPr lang="en-AU" dirty="0"/>
              <a:t>Each one does a specific job:</a:t>
            </a:r>
          </a:p>
          <a:p>
            <a:pPr>
              <a:buFont typeface="Arial" panose="020B0604020202020204" pitchFamily="34" charset="0"/>
              <a:buChar char="•"/>
            </a:pPr>
            <a:r>
              <a:rPr lang="en-AU" dirty="0"/>
              <a:t>filter() lets you pick rows based on conditions,</a:t>
            </a:r>
          </a:p>
          <a:p>
            <a:pPr>
              <a:buFont typeface="Arial" panose="020B0604020202020204" pitchFamily="34" charset="0"/>
              <a:buChar char="•"/>
            </a:pPr>
            <a:r>
              <a:rPr lang="en-AU" dirty="0"/>
              <a:t>arrange() reorders rows,</a:t>
            </a:r>
          </a:p>
          <a:p>
            <a:pPr>
              <a:buFont typeface="Arial" panose="020B0604020202020204" pitchFamily="34" charset="0"/>
              <a:buChar char="•"/>
            </a:pPr>
            <a:r>
              <a:rPr lang="en-AU" dirty="0"/>
              <a:t>select() and rename() help you pick or rename columns,</a:t>
            </a:r>
          </a:p>
          <a:p>
            <a:pPr>
              <a:buFont typeface="Arial" panose="020B0604020202020204" pitchFamily="34" charset="0"/>
              <a:buChar char="•"/>
            </a:pPr>
            <a:r>
              <a:rPr lang="en-AU" dirty="0"/>
              <a:t>mutate() and transmute() create new variables,</a:t>
            </a:r>
          </a:p>
          <a:p>
            <a:pPr>
              <a:buFont typeface="Arial" panose="020B0604020202020204" pitchFamily="34" charset="0"/>
              <a:buChar char="•"/>
            </a:pPr>
            <a:r>
              <a:rPr lang="en-AU" dirty="0"/>
              <a:t>summarise() condenses values,</a:t>
            </a:r>
          </a:p>
          <a:p>
            <a:pPr>
              <a:buFont typeface="Arial" panose="020B0604020202020204" pitchFamily="34" charset="0"/>
              <a:buChar char="•"/>
            </a:pPr>
            <a:r>
              <a:rPr lang="en-AU" dirty="0"/>
              <a:t>and </a:t>
            </a:r>
            <a:r>
              <a:rPr lang="en-AU" dirty="0" err="1"/>
              <a:t>sample_n</a:t>
            </a:r>
            <a:r>
              <a:rPr lang="en-AU" dirty="0"/>
              <a:t>() or </a:t>
            </a:r>
            <a:r>
              <a:rPr lang="en-AU" dirty="0" err="1"/>
              <a:t>sample_frac</a:t>
            </a:r>
            <a:r>
              <a:rPr lang="en-AU" dirty="0"/>
              <a:t>() give you random samples.</a:t>
            </a:r>
          </a:p>
          <a:p>
            <a:endParaRPr lang="en-AU" dirty="0"/>
          </a:p>
          <a:p>
            <a:r>
              <a:rPr lang="en-AU" dirty="0"/>
              <a:t>All of these return an object you can save, just like in base R."</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58</a:t>
            </a:fld>
            <a:endParaRPr lang="en-AU"/>
          </a:p>
        </p:txBody>
      </p:sp>
    </p:spTree>
    <p:extLst>
      <p:ext uri="{BB962C8B-B14F-4D97-AF65-F5344CB8AC3E}">
        <p14:creationId xmlns:p14="http://schemas.microsoft.com/office/powerpoint/2010/main" val="1856994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filter() is one of the core </a:t>
            </a:r>
            <a:r>
              <a:rPr lang="en-AU" dirty="0" err="1"/>
              <a:t>dplyr</a:t>
            </a:r>
            <a:r>
              <a:rPr lang="en-AU" dirty="0"/>
              <a:t> verbs, and it's used to return only the rows that meet certain conditions — </a:t>
            </a:r>
          </a:p>
          <a:p>
            <a:r>
              <a:rPr lang="en-AU" dirty="0"/>
              <a:t>basically, it's how we subset data.</a:t>
            </a:r>
          </a:p>
          <a:p>
            <a:endParaRPr lang="en-AU" dirty="0"/>
          </a:p>
          <a:p>
            <a:r>
              <a:rPr lang="en-AU" dirty="0"/>
              <a:t>The first argument is always your </a:t>
            </a:r>
            <a:r>
              <a:rPr lang="en-AU" dirty="0" err="1"/>
              <a:t>tibble</a:t>
            </a:r>
            <a:r>
              <a:rPr lang="en-AU" dirty="0"/>
              <a:t>, and then you list the conditions you want </a:t>
            </a:r>
          </a:p>
          <a:p>
            <a:r>
              <a:rPr lang="en-AU" dirty="0"/>
              <a:t>— for example, filter(flights, month == 1, day == 1) gives us only the flights on January 1st.</a:t>
            </a:r>
          </a:p>
          <a:p>
            <a:endParaRPr lang="en-AU" dirty="0"/>
          </a:p>
          <a:p>
            <a:r>
              <a:rPr lang="en-AU" dirty="0"/>
              <a:t>This is way more readable than base R, where we’d have to write something like </a:t>
            </a:r>
          </a:p>
          <a:p>
            <a:r>
              <a:rPr lang="en-AU" dirty="0"/>
              <a:t>flights[</a:t>
            </a:r>
            <a:r>
              <a:rPr lang="en-AU" dirty="0" err="1"/>
              <a:t>flights$month</a:t>
            </a:r>
            <a:r>
              <a:rPr lang="en-AU" dirty="0"/>
              <a:t> == 1 &amp; </a:t>
            </a:r>
            <a:r>
              <a:rPr lang="en-AU" dirty="0" err="1"/>
              <a:t>flights$day</a:t>
            </a:r>
            <a:r>
              <a:rPr lang="en-AU" dirty="0"/>
              <a:t> == 1].</a:t>
            </a:r>
          </a:p>
          <a:p>
            <a:endParaRPr lang="en-AU" dirty="0"/>
          </a:p>
          <a:p>
            <a:r>
              <a:rPr lang="en-AU" dirty="0"/>
              <a:t>With </a:t>
            </a:r>
            <a:r>
              <a:rPr lang="en-AU" dirty="0" err="1"/>
              <a:t>dplyr</a:t>
            </a:r>
            <a:r>
              <a:rPr lang="en-AU" dirty="0"/>
              <a:t>, you skip all the $ signs and brackets — and that makes it much easier to read, teach, and build up workflows step-by-step.</a:t>
            </a:r>
          </a:p>
          <a:p>
            <a:endParaRPr lang="en-AU" dirty="0"/>
          </a:p>
          <a:p>
            <a:r>
              <a:rPr lang="en-AU" dirty="0"/>
              <a:t>It’s also great when you’re combining multiple filters or chaining with pipes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60</a:t>
            </a:fld>
            <a:endParaRPr lang="en-AU"/>
          </a:p>
        </p:txBody>
      </p:sp>
    </p:spTree>
    <p:extLst>
      <p:ext uri="{BB962C8B-B14F-4D97-AF65-F5344CB8AC3E}">
        <p14:creationId xmlns:p14="http://schemas.microsoft.com/office/powerpoint/2010/main" val="2788718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arrange() is used to </a:t>
            </a:r>
            <a:r>
              <a:rPr lang="en-AU" i="1" dirty="0"/>
              <a:t>reorder</a:t>
            </a:r>
            <a:r>
              <a:rPr lang="en-AU" dirty="0"/>
              <a:t> rows in your dataset based on the values of one or more columns. </a:t>
            </a:r>
          </a:p>
          <a:p>
            <a:r>
              <a:rPr lang="en-AU" dirty="0"/>
              <a:t>So instead of filtering out rows, like filter(), this just changes their order.</a:t>
            </a:r>
          </a:p>
          <a:p>
            <a:endParaRPr lang="en-AU" dirty="0"/>
          </a:p>
          <a:p>
            <a:r>
              <a:rPr lang="en-AU" dirty="0"/>
              <a:t>The first argument is always your </a:t>
            </a:r>
            <a:r>
              <a:rPr lang="en-AU" dirty="0" err="1"/>
              <a:t>tibble</a:t>
            </a:r>
            <a:r>
              <a:rPr lang="en-AU" dirty="0"/>
              <a:t>, and then you list the variables you want to sort by  </a:t>
            </a:r>
          </a:p>
          <a:p>
            <a:r>
              <a:rPr lang="en-AU" dirty="0"/>
              <a:t>for example, arrange(flights, </a:t>
            </a:r>
            <a:r>
              <a:rPr lang="en-AU" dirty="0" err="1"/>
              <a:t>sched_dep_time</a:t>
            </a:r>
            <a:r>
              <a:rPr lang="en-AU" dirty="0"/>
              <a:t>, </a:t>
            </a:r>
            <a:r>
              <a:rPr lang="en-AU" dirty="0" err="1"/>
              <a:t>dep_delay</a:t>
            </a:r>
            <a:r>
              <a:rPr lang="en-AU" dirty="0"/>
              <a:t>) will sort by scheduled departure time, and then break ties using departure delay.</a:t>
            </a:r>
          </a:p>
          <a:p>
            <a:endParaRPr lang="en-AU" dirty="0"/>
          </a:p>
          <a:p>
            <a:r>
              <a:rPr lang="en-AU" dirty="0"/>
              <a:t>If you want to sort in descending order, just wrap the variable in desc().</a:t>
            </a:r>
          </a:p>
          <a:p>
            <a:endParaRPr lang="en-AU" dirty="0"/>
          </a:p>
          <a:p>
            <a:r>
              <a:rPr lang="en-AU" dirty="0"/>
              <a:t>And you’re not limited to two — you can sort by as many variables as you want.</a:t>
            </a:r>
          </a:p>
          <a:p>
            <a:endParaRPr lang="en-AU" dirty="0"/>
          </a:p>
          <a:p>
            <a:r>
              <a:rPr lang="en-AU" dirty="0"/>
              <a:t>Think of it like ordering your spreadsheet by one column, then another, then another — but way more elegant.</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61</a:t>
            </a:fld>
            <a:endParaRPr lang="en-AU"/>
          </a:p>
        </p:txBody>
      </p:sp>
    </p:spTree>
    <p:extLst>
      <p:ext uri="{BB962C8B-B14F-4D97-AF65-F5344CB8AC3E}">
        <p14:creationId xmlns:p14="http://schemas.microsoft.com/office/powerpoint/2010/main" val="10411183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select() is for choosing specific columns — kind of like trimming your table down to just the variables you care about.</a:t>
            </a:r>
          </a:p>
          <a:p>
            <a:endParaRPr lang="en-AU" dirty="0"/>
          </a:p>
          <a:p>
            <a:r>
              <a:rPr lang="en-AU" dirty="0"/>
              <a:t>You still start with your </a:t>
            </a:r>
            <a:r>
              <a:rPr lang="en-AU" dirty="0" err="1"/>
              <a:t>tibble</a:t>
            </a:r>
            <a:r>
              <a:rPr lang="en-AU" dirty="0"/>
              <a:t>, then list the columns you want. So select(flights, year, month, day) pulls just those three.</a:t>
            </a:r>
          </a:p>
          <a:p>
            <a:endParaRPr lang="en-AU" dirty="0"/>
          </a:p>
          <a:p>
            <a:r>
              <a:rPr lang="en-AU" dirty="0"/>
              <a:t>You can also use : to select a range of columns, like </a:t>
            </a:r>
            <a:r>
              <a:rPr lang="en-AU" dirty="0" err="1"/>
              <a:t>year:day</a:t>
            </a:r>
            <a:r>
              <a:rPr lang="en-AU" dirty="0"/>
              <a:t>, and the minus sign to exclude them.</a:t>
            </a:r>
          </a:p>
          <a:p>
            <a:endParaRPr lang="en-AU" dirty="0"/>
          </a:p>
          <a:p>
            <a:r>
              <a:rPr lang="en-AU" dirty="0"/>
              <a:t>It’s a cleaner, more readable way to work with your data, especially compared to flights[, c('year', 'month', 'day')] from base R.</a:t>
            </a:r>
          </a:p>
          <a:p>
            <a:endParaRPr lang="en-AU" dirty="0"/>
          </a:p>
          <a:p>
            <a:r>
              <a:rPr lang="en-AU" dirty="0"/>
              <a:t>And if you want to rename columns while selecting, we can do that too — we’ll come back to rename() shortly</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62</a:t>
            </a:fld>
            <a:endParaRPr lang="en-AU"/>
          </a:p>
        </p:txBody>
      </p:sp>
    </p:spTree>
    <p:extLst>
      <p:ext uri="{BB962C8B-B14F-4D97-AF65-F5344CB8AC3E}">
        <p14:creationId xmlns:p14="http://schemas.microsoft.com/office/powerpoint/2010/main" val="3253614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9CA181FA-627F-1D89-369F-F8E153D6C1C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3" name="Rectangle 2">
            <a:extLst>
              <a:ext uri="{FF2B5EF4-FFF2-40B4-BE49-F238E27FC236}">
                <a16:creationId xmlns:a16="http://schemas.microsoft.com/office/drawing/2014/main" id="{EC5D48AF-6F50-C486-ABFB-2EB62259DFA5}"/>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n-AU" dirty="0"/>
              <a:t>R is a programming language that originated in the 1990s at the University of Auckland in New Zealand.</a:t>
            </a:r>
          </a:p>
          <a:p>
            <a:pPr eaLnBrk="1" hangingPunct="1"/>
            <a:r>
              <a:rPr lang="en-AU" dirty="0"/>
              <a:t>It was initially built for statistical computing and data visualization </a:t>
            </a:r>
          </a:p>
          <a:p>
            <a:pPr eaLnBrk="1" hangingPunct="1"/>
            <a:r>
              <a:rPr lang="en-AU" dirty="0"/>
              <a:t>— and it’s still one of the best tools for that. </a:t>
            </a:r>
          </a:p>
          <a:p>
            <a:pPr eaLnBrk="1" hangingPunct="1"/>
            <a:endParaRPr lang="en-AU" dirty="0"/>
          </a:p>
          <a:p>
            <a:pPr eaLnBrk="1" hangingPunct="1"/>
            <a:r>
              <a:rPr lang="en-AU" dirty="0"/>
              <a:t>But over time, its use has expanded into many areas, especially in biology. </a:t>
            </a:r>
          </a:p>
          <a:p>
            <a:pPr eaLnBrk="1" hangingPunct="1"/>
            <a:r>
              <a:rPr lang="en-AU" dirty="0"/>
              <a:t>Today, R is commonly used for </a:t>
            </a:r>
            <a:r>
              <a:rPr lang="en-AU" dirty="0" err="1"/>
              <a:t>analyzing</a:t>
            </a:r>
            <a:r>
              <a:rPr lang="en-AU" dirty="0"/>
              <a:t> DNA arrays, gene expression data, spatial analysis, LLMs</a:t>
            </a:r>
          </a:p>
          <a:p>
            <a:pPr eaLnBrk="1" hangingPunct="1"/>
            <a:r>
              <a:rPr lang="en-AU" dirty="0"/>
              <a:t>— making it a key language in bioinformatics and other aspects of ecology</a:t>
            </a:r>
          </a:p>
          <a:p>
            <a:pPr eaLnBrk="1" hangingPunct="1"/>
            <a:endParaRPr lang="en-AU" dirty="0"/>
          </a:p>
          <a:p>
            <a:pPr eaLnBrk="1" hangingPunct="1"/>
            <a:r>
              <a:rPr lang="en-AU" dirty="0"/>
              <a:t>Its roots go back to the S programming language, developed at Bell Labs in the 1970s, </a:t>
            </a:r>
          </a:p>
          <a:p>
            <a:pPr eaLnBrk="1" hangingPunct="1"/>
            <a:r>
              <a:rPr lang="en-AU" dirty="0"/>
              <a:t>and R has since grown into a global standard for scientific computing</a:t>
            </a:r>
            <a:endParaRPr lang="es-ES" altLang="en-US" dirty="0">
              <a:cs typeface="Arial" panose="020B0604020202020204" pitchFamily="34" charset="0"/>
            </a:endParaRPr>
          </a:p>
          <a:p>
            <a:pPr eaLnBrk="1" hangingPunct="1"/>
            <a:endParaRPr lang="es-ES" altLang="en-US" dirty="0">
              <a:cs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can also rename variables with select(), using this syntax: </a:t>
            </a:r>
            <a:r>
              <a:rPr lang="en-AU" dirty="0" err="1"/>
              <a:t>new_name</a:t>
            </a:r>
            <a:r>
              <a:rPr lang="en-AU" dirty="0"/>
              <a:t> = </a:t>
            </a:r>
            <a:r>
              <a:rPr lang="en-AU" dirty="0" err="1"/>
              <a:t>old_name</a:t>
            </a:r>
            <a:r>
              <a:rPr lang="en-AU" dirty="0"/>
              <a:t>.</a:t>
            </a:r>
          </a:p>
          <a:p>
            <a:endParaRPr lang="en-AU" dirty="0"/>
          </a:p>
          <a:p>
            <a:r>
              <a:rPr lang="en-AU" dirty="0"/>
              <a:t>But be careful — select() keeps only the columns you list. So if you rename one variable with select(), you’ll lose the rest.</a:t>
            </a:r>
          </a:p>
          <a:p>
            <a:endParaRPr lang="en-AU" dirty="0"/>
          </a:p>
          <a:p>
            <a:r>
              <a:rPr lang="en-AU" dirty="0"/>
              <a:t>If you want to rename without dropping other variables, use rename() instead.</a:t>
            </a:r>
          </a:p>
          <a:p>
            <a:endParaRPr lang="en-AU" dirty="0"/>
          </a:p>
          <a:p>
            <a:r>
              <a:rPr lang="en-AU" dirty="0"/>
              <a:t>It uses the exact same syntax — just a different function name. Super handy when you're cleaning up messy column names or standardising styles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63</a:t>
            </a:fld>
            <a:endParaRPr lang="en-AU"/>
          </a:p>
        </p:txBody>
      </p:sp>
    </p:spTree>
    <p:extLst>
      <p:ext uri="{BB962C8B-B14F-4D97-AF65-F5344CB8AC3E}">
        <p14:creationId xmlns:p14="http://schemas.microsoft.com/office/powerpoint/2010/main" val="4035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distinct() is used to extract the unique values from one or more columns.</a:t>
            </a:r>
          </a:p>
          <a:p>
            <a:endParaRPr lang="en-AU" dirty="0"/>
          </a:p>
          <a:p>
            <a:r>
              <a:rPr lang="en-AU" dirty="0"/>
              <a:t>The basic syntax is distinct(data, </a:t>
            </a:r>
            <a:r>
              <a:rPr lang="en-AU" dirty="0" err="1"/>
              <a:t>column_name</a:t>
            </a:r>
            <a:r>
              <a:rPr lang="en-AU" dirty="0"/>
              <a:t>) — and that gives you a </a:t>
            </a:r>
            <a:r>
              <a:rPr lang="en-AU" dirty="0" err="1"/>
              <a:t>tibble</a:t>
            </a:r>
            <a:r>
              <a:rPr lang="en-AU" dirty="0"/>
              <a:t> with just the distinct values from that column.</a:t>
            </a:r>
          </a:p>
          <a:p>
            <a:endParaRPr lang="en-AU" dirty="0"/>
          </a:p>
          <a:p>
            <a:r>
              <a:rPr lang="en-AU" dirty="0"/>
              <a:t>This is great for exploring things like all the airlines in a dataset or the different types of planes.</a:t>
            </a:r>
          </a:p>
          <a:p>
            <a:endParaRPr lang="en-AU" dirty="0"/>
          </a:p>
          <a:p>
            <a:r>
              <a:rPr lang="en-AU" dirty="0"/>
              <a:t>You can also combine it with multiple columns to find unique combinations — for example, distinct airport and airline pairs</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64</a:t>
            </a:fld>
            <a:endParaRPr lang="en-AU"/>
          </a:p>
        </p:txBody>
      </p:sp>
    </p:spTree>
    <p:extLst>
      <p:ext uri="{BB962C8B-B14F-4D97-AF65-F5344CB8AC3E}">
        <p14:creationId xmlns:p14="http://schemas.microsoft.com/office/powerpoint/2010/main" val="2530574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mutate() is used to create new columns based on calculations with existing columns.</a:t>
            </a:r>
          </a:p>
          <a:p>
            <a:r>
              <a:rPr lang="en-AU" dirty="0"/>
              <a:t>The syntax is mutate(data, </a:t>
            </a:r>
            <a:r>
              <a:rPr lang="en-AU" dirty="0" err="1"/>
              <a:t>new_column</a:t>
            </a:r>
            <a:r>
              <a:rPr lang="en-AU" dirty="0"/>
              <a:t> = </a:t>
            </a:r>
            <a:r>
              <a:rPr lang="en-AU" dirty="0" err="1"/>
              <a:t>some_function_of_existing_columns</a:t>
            </a:r>
            <a:r>
              <a:rPr lang="en-AU" dirty="0"/>
              <a:t>).</a:t>
            </a:r>
          </a:p>
          <a:p>
            <a:r>
              <a:rPr lang="en-AU" dirty="0"/>
              <a:t>You can add one or more new variables — just separate them with commas.</a:t>
            </a:r>
          </a:p>
          <a:p>
            <a:endParaRPr lang="en-AU" dirty="0"/>
          </a:p>
          <a:p>
            <a:r>
              <a:rPr lang="en-AU" dirty="0"/>
              <a:t>In this example, we add a gain column by subtracting </a:t>
            </a:r>
            <a:r>
              <a:rPr lang="en-AU" dirty="0" err="1"/>
              <a:t>dep_delay</a:t>
            </a:r>
            <a:r>
              <a:rPr lang="en-AU" dirty="0"/>
              <a:t> from </a:t>
            </a:r>
            <a:r>
              <a:rPr lang="en-AU" dirty="0" err="1"/>
              <a:t>arr_delay</a:t>
            </a:r>
            <a:r>
              <a:rPr lang="en-AU" dirty="0"/>
              <a:t>, </a:t>
            </a:r>
          </a:p>
          <a:p>
            <a:r>
              <a:rPr lang="en-AU" dirty="0"/>
              <a:t>and a speed column by dividing distance by air time and multiplying by 60 to get mph.</a:t>
            </a:r>
          </a:p>
          <a:p>
            <a:endParaRPr lang="en-AU" dirty="0"/>
          </a:p>
          <a:p>
            <a:r>
              <a:rPr lang="en-AU" dirty="0"/>
              <a:t>What’s nice is that the second new variable (speed) can use the first one (gain) if you define them in order.</a:t>
            </a:r>
          </a:p>
          <a:p>
            <a:endParaRPr lang="en-AU" dirty="0"/>
          </a:p>
          <a:p>
            <a:r>
              <a:rPr lang="en-AU" dirty="0"/>
              <a:t>And remember: mutate() keeps all the original columns. </a:t>
            </a:r>
          </a:p>
          <a:p>
            <a:r>
              <a:rPr lang="en-AU" dirty="0"/>
              <a:t>If you only want the new columns in your output, you can use transmute() instead — same syntax, but it drops everything else.</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65</a:t>
            </a:fld>
            <a:endParaRPr lang="en-AU"/>
          </a:p>
        </p:txBody>
      </p:sp>
    </p:spTree>
    <p:extLst>
      <p:ext uri="{BB962C8B-B14F-4D97-AF65-F5344CB8AC3E}">
        <p14:creationId xmlns:p14="http://schemas.microsoft.com/office/powerpoint/2010/main" val="15235479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summarise() collapses your data down — often to a single row — by applying a function to one or more columns.</a:t>
            </a:r>
          </a:p>
          <a:p>
            <a:r>
              <a:rPr lang="en-AU" dirty="0"/>
              <a:t>The syntax is summarise(data, </a:t>
            </a:r>
            <a:r>
              <a:rPr lang="en-AU" dirty="0" err="1"/>
              <a:t>new_column</a:t>
            </a:r>
            <a:r>
              <a:rPr lang="en-AU" dirty="0"/>
              <a:t> = function(column)).</a:t>
            </a:r>
          </a:p>
          <a:p>
            <a:endParaRPr lang="en-AU" dirty="0"/>
          </a:p>
          <a:p>
            <a:r>
              <a:rPr lang="en-AU" dirty="0"/>
              <a:t>In this example, we’re calculating the mean and standard deviation of </a:t>
            </a:r>
            <a:r>
              <a:rPr lang="en-AU" dirty="0" err="1"/>
              <a:t>dep_delay</a:t>
            </a:r>
            <a:r>
              <a:rPr lang="en-AU" dirty="0"/>
              <a:t>.</a:t>
            </a:r>
          </a:p>
          <a:p>
            <a:endParaRPr lang="en-AU" dirty="0"/>
          </a:p>
          <a:p>
            <a:r>
              <a:rPr lang="en-AU" dirty="0"/>
              <a:t>Notice we use </a:t>
            </a:r>
            <a:r>
              <a:rPr lang="en-AU" dirty="0" err="1"/>
              <a:t>na.rm</a:t>
            </a:r>
            <a:r>
              <a:rPr lang="en-AU" dirty="0"/>
              <a:t> = TRUE to ignore missing values — that’s good practice.</a:t>
            </a:r>
          </a:p>
          <a:p>
            <a:endParaRPr lang="en-AU" dirty="0"/>
          </a:p>
          <a:p>
            <a:r>
              <a:rPr lang="en-AU" dirty="0"/>
              <a:t>But on its own, summarise() isn’t super useful — it just gives you one overall summary.</a:t>
            </a:r>
          </a:p>
          <a:p>
            <a:endParaRPr lang="en-AU" dirty="0"/>
          </a:p>
          <a:p>
            <a:r>
              <a:rPr lang="en-AU" dirty="0"/>
              <a:t>To really make it powerful, we’ll combine it with </a:t>
            </a:r>
            <a:r>
              <a:rPr lang="en-AU" dirty="0" err="1"/>
              <a:t>group_by</a:t>
            </a:r>
            <a:r>
              <a:rPr lang="en-AU" dirty="0"/>
              <a:t>() next, so we can get summaries </a:t>
            </a:r>
            <a:r>
              <a:rPr lang="en-AU" i="1" dirty="0"/>
              <a:t>by</a:t>
            </a:r>
            <a:r>
              <a:rPr lang="en-AU" dirty="0"/>
              <a:t> group — like by airline, month, or destination.</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66</a:t>
            </a:fld>
            <a:endParaRPr lang="en-AU"/>
          </a:p>
        </p:txBody>
      </p:sp>
    </p:spTree>
    <p:extLst>
      <p:ext uri="{BB962C8B-B14F-4D97-AF65-F5344CB8AC3E}">
        <p14:creationId xmlns:p14="http://schemas.microsoft.com/office/powerpoint/2010/main" val="1519934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group_by</a:t>
            </a:r>
            <a:r>
              <a:rPr lang="en-AU" dirty="0"/>
              <a:t>() is used to split a data frame into subsets based on one or more grouping variables.</a:t>
            </a:r>
            <a:br>
              <a:rPr lang="en-AU" dirty="0"/>
            </a:br>
            <a:r>
              <a:rPr lang="en-AU" b="1" dirty="0"/>
              <a:t>Syntax:</a:t>
            </a:r>
            <a:r>
              <a:rPr lang="en-AU" dirty="0"/>
              <a:t> </a:t>
            </a:r>
            <a:r>
              <a:rPr lang="en-AU" dirty="0" err="1"/>
              <a:t>group_by</a:t>
            </a:r>
            <a:r>
              <a:rPr lang="en-AU" dirty="0"/>
              <a:t>(</a:t>
            </a:r>
            <a:r>
              <a:rPr lang="en-AU" dirty="0" err="1"/>
              <a:t>tibble</a:t>
            </a:r>
            <a:r>
              <a:rPr lang="en-AU" dirty="0"/>
              <a:t>, </a:t>
            </a:r>
            <a:r>
              <a:rPr lang="en-AU" dirty="0" err="1"/>
              <a:t>grouping_var</a:t>
            </a:r>
            <a:r>
              <a:rPr lang="en-AU" dirty="0"/>
              <a:t>)</a:t>
            </a:r>
          </a:p>
          <a:p>
            <a:r>
              <a:rPr lang="en-AU" dirty="0"/>
              <a:t>It doesn't change the data but adds grouping structure, which affects how functions like summarise() behave.</a:t>
            </a:r>
          </a:p>
          <a:p>
            <a:r>
              <a:rPr lang="en-AU" dirty="0"/>
              <a:t>After grouping, summaries are calculated separately for each group.</a:t>
            </a:r>
          </a:p>
          <a:p>
            <a:endParaRPr lang="en-AU" dirty="0"/>
          </a:p>
          <a:p>
            <a:r>
              <a:rPr lang="en-AU" dirty="0"/>
              <a:t>In this example, we first group the flights data by </a:t>
            </a:r>
            <a:r>
              <a:rPr lang="en-AU" dirty="0" err="1"/>
              <a:t>tailnum</a:t>
            </a:r>
            <a:r>
              <a:rPr lang="en-AU" dirty="0"/>
              <a:t>, which identifies individual planes:</a:t>
            </a:r>
            <a:br>
              <a:rPr lang="en-AU" dirty="0"/>
            </a:br>
            <a:r>
              <a:rPr lang="en-AU" dirty="0" err="1"/>
              <a:t>by_tailnum</a:t>
            </a:r>
            <a:r>
              <a:rPr lang="en-AU" dirty="0"/>
              <a:t> &lt;- </a:t>
            </a:r>
            <a:r>
              <a:rPr lang="en-AU" dirty="0" err="1"/>
              <a:t>group_by</a:t>
            </a:r>
            <a:r>
              <a:rPr lang="en-AU" dirty="0"/>
              <a:t>(flights, </a:t>
            </a:r>
            <a:r>
              <a:rPr lang="en-AU" dirty="0" err="1"/>
              <a:t>tailnum</a:t>
            </a:r>
            <a:r>
              <a:rPr lang="en-AU" dirty="0"/>
              <a:t>)</a:t>
            </a:r>
          </a:p>
          <a:p>
            <a:endParaRPr lang="en-AU" dirty="0"/>
          </a:p>
          <a:p>
            <a:r>
              <a:rPr lang="en-AU" dirty="0"/>
              <a:t>Then we use summarise() to calculate the </a:t>
            </a:r>
            <a:r>
              <a:rPr lang="en-AU" b="1" dirty="0"/>
              <a:t>mean</a:t>
            </a:r>
            <a:r>
              <a:rPr lang="en-AU" dirty="0"/>
              <a:t> and </a:t>
            </a:r>
            <a:r>
              <a:rPr lang="en-AU" b="1" dirty="0"/>
              <a:t>standard deviation</a:t>
            </a:r>
            <a:r>
              <a:rPr lang="en-AU" dirty="0"/>
              <a:t> of departure delays </a:t>
            </a:r>
            <a:r>
              <a:rPr lang="en-AU" b="1" dirty="0"/>
              <a:t>for each plane</a:t>
            </a:r>
            <a:r>
              <a:rPr lang="en-AU" dirty="0"/>
              <a:t>.</a:t>
            </a:r>
          </a:p>
          <a:p>
            <a:r>
              <a:rPr lang="en-AU" dirty="0"/>
              <a:t>Because the data is grouped, summarise() performs these calculations separately within each group.</a:t>
            </a:r>
          </a:p>
          <a:p>
            <a:endParaRPr lang="en-AU" dirty="0"/>
          </a:p>
          <a:p>
            <a:r>
              <a:rPr lang="en-AU" dirty="0"/>
              <a:t>The output is a new </a:t>
            </a:r>
            <a:r>
              <a:rPr lang="en-AU" dirty="0" err="1"/>
              <a:t>tibble</a:t>
            </a:r>
            <a:r>
              <a:rPr lang="en-AU" dirty="0"/>
              <a:t> with one row per plane, and columns for the mean and standard deviation of </a:t>
            </a:r>
            <a:r>
              <a:rPr lang="en-AU" dirty="0" err="1"/>
              <a:t>dep_delay</a:t>
            </a:r>
            <a:r>
              <a:rPr lang="en-AU" dirty="0"/>
              <a:t>.</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67</a:t>
            </a:fld>
            <a:endParaRPr lang="en-AU"/>
          </a:p>
        </p:txBody>
      </p:sp>
    </p:spTree>
    <p:extLst>
      <p:ext uri="{BB962C8B-B14F-4D97-AF65-F5344CB8AC3E}">
        <p14:creationId xmlns:p14="http://schemas.microsoft.com/office/powerpoint/2010/main" val="16656980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But doing things like we did on the previous slide can be tedious and make lines and lines of code. </a:t>
            </a:r>
          </a:p>
          <a:p>
            <a:r>
              <a:rPr lang="en-AU" dirty="0"/>
              <a:t>This is were </a:t>
            </a:r>
            <a:r>
              <a:rPr lang="en-AU" dirty="0" err="1"/>
              <a:t>dplyr</a:t>
            </a:r>
            <a:r>
              <a:rPr lang="en-AU" dirty="0"/>
              <a:t> is king… We can string things together.. CLICK.  </a:t>
            </a:r>
          </a:p>
          <a:p>
            <a:r>
              <a:rPr lang="en-AU" dirty="0"/>
              <a:t>SO say we have all if this code. </a:t>
            </a:r>
          </a:p>
          <a:p>
            <a:endParaRPr lang="en-AU" dirty="0"/>
          </a:p>
          <a:p>
            <a:r>
              <a:rPr lang="en-AU" dirty="0"/>
              <a:t>Can someone tell me what A1 is doing</a:t>
            </a:r>
          </a:p>
          <a:p>
            <a:r>
              <a:rPr lang="en-AU" dirty="0"/>
              <a:t>A2 </a:t>
            </a:r>
          </a:p>
          <a:p>
            <a:r>
              <a:rPr lang="en-AU" dirty="0"/>
              <a:t>A3</a:t>
            </a:r>
          </a:p>
          <a:p>
            <a:r>
              <a:rPr lang="en-AU" dirty="0"/>
              <a:t>A4?</a:t>
            </a:r>
          </a:p>
          <a:p>
            <a:endParaRPr lang="en-AU" dirty="0"/>
          </a:p>
          <a:p>
            <a:r>
              <a:rPr lang="en-AU" dirty="0"/>
              <a:t>Rather than doing all of that this is where the pipe comes in! CLICK</a:t>
            </a:r>
          </a:p>
        </p:txBody>
      </p:sp>
      <p:sp>
        <p:nvSpPr>
          <p:cNvPr id="4" name="Slide Number Placeholder 3"/>
          <p:cNvSpPr>
            <a:spLocks noGrp="1"/>
          </p:cNvSpPr>
          <p:nvPr>
            <p:ph type="sldNum" sz="quarter" idx="5"/>
          </p:nvPr>
        </p:nvSpPr>
        <p:spPr/>
        <p:txBody>
          <a:bodyPr/>
          <a:lstStyle/>
          <a:p>
            <a:fld id="{61867EBE-A343-C04B-AAD2-0419BBD7E7C8}" type="slidenum">
              <a:rPr lang="en-AU" smtClean="0"/>
              <a:t>68</a:t>
            </a:fld>
            <a:endParaRPr lang="en-AU"/>
          </a:p>
        </p:txBody>
      </p:sp>
    </p:spTree>
    <p:extLst>
      <p:ext uri="{BB962C8B-B14F-4D97-AF65-F5344CB8AC3E}">
        <p14:creationId xmlns:p14="http://schemas.microsoft.com/office/powerpoint/2010/main" val="14550055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Pipes let us chain together multiple </a:t>
            </a:r>
            <a:r>
              <a:rPr lang="en-AU" dirty="0" err="1"/>
              <a:t>dplyr</a:t>
            </a:r>
            <a:r>
              <a:rPr lang="en-AU" dirty="0"/>
              <a:t> commands in a clean, readable way.</a:t>
            </a:r>
            <a:br>
              <a:rPr lang="en-AU" dirty="0"/>
            </a:br>
            <a:endParaRPr lang="en-AU" dirty="0"/>
          </a:p>
          <a:p>
            <a:r>
              <a:rPr lang="en-AU" dirty="0"/>
              <a:t>The pipe operator %&gt;% takes the result of one line of code and passes it as the first argument to the next function.</a:t>
            </a:r>
          </a:p>
          <a:p>
            <a:r>
              <a:rPr lang="en-AU" dirty="0"/>
              <a:t>S</a:t>
            </a:r>
          </a:p>
          <a:p>
            <a:r>
              <a:rPr lang="en-AU" dirty="0"/>
              <a:t>o instead of nesting functions inside each other — which can get confusing — we write code step by step, in the order it’s applied.</a:t>
            </a:r>
          </a:p>
          <a:p>
            <a:endParaRPr lang="en-AU" dirty="0"/>
          </a:p>
          <a:p>
            <a:r>
              <a:rPr lang="en-AU" dirty="0"/>
              <a:t>This makes our workflow more transparent and easier to debug.</a:t>
            </a:r>
          </a:p>
          <a:p>
            <a:endParaRPr lang="en-AU" dirty="0"/>
          </a:p>
          <a:p>
            <a:r>
              <a:rPr lang="en-AU" dirty="0"/>
              <a:t>The pipe comes from the </a:t>
            </a:r>
            <a:r>
              <a:rPr lang="en-AU" dirty="0" err="1"/>
              <a:t>magrittr</a:t>
            </a:r>
            <a:r>
              <a:rPr lang="en-AU" dirty="0"/>
              <a:t> package but is also available when we load </a:t>
            </a:r>
            <a:r>
              <a:rPr lang="en-AU" dirty="0" err="1"/>
              <a:t>dplyr</a:t>
            </a:r>
            <a:r>
              <a:rPr lang="en-AU" dirty="0"/>
              <a:t> or </a:t>
            </a:r>
            <a:r>
              <a:rPr lang="en-AU" dirty="0" err="1"/>
              <a:t>tidyverse</a:t>
            </a:r>
            <a:r>
              <a:rPr lang="en-AU" dirty="0"/>
              <a:t>.</a:t>
            </a:r>
          </a:p>
          <a:p>
            <a:endParaRPr lang="en-AU" dirty="0"/>
          </a:p>
          <a:p>
            <a:r>
              <a:rPr lang="en-AU" dirty="0"/>
              <a:t>We’ll use pipes throughout the rest of the course, so it’s good to get comfortable with them now.</a:t>
            </a:r>
          </a:p>
          <a:p>
            <a:endParaRPr lang="en-AU" dirty="0"/>
          </a:p>
        </p:txBody>
      </p:sp>
      <p:sp>
        <p:nvSpPr>
          <p:cNvPr id="4" name="Slide Number Placeholder 3"/>
          <p:cNvSpPr>
            <a:spLocks noGrp="1"/>
          </p:cNvSpPr>
          <p:nvPr>
            <p:ph type="sldNum" sz="quarter" idx="5"/>
          </p:nvPr>
        </p:nvSpPr>
        <p:spPr/>
        <p:txBody>
          <a:bodyPr/>
          <a:lstStyle/>
          <a:p>
            <a:fld id="{61867EBE-A343-C04B-AAD2-0419BBD7E7C8}" type="slidenum">
              <a:rPr lang="en-AU" smtClean="0"/>
              <a:t>69</a:t>
            </a:fld>
            <a:endParaRPr lang="en-AU"/>
          </a:p>
        </p:txBody>
      </p:sp>
    </p:spTree>
    <p:extLst>
      <p:ext uri="{BB962C8B-B14F-4D97-AF65-F5344CB8AC3E}">
        <p14:creationId xmlns:p14="http://schemas.microsoft.com/office/powerpoint/2010/main" val="20530329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C82FC-9EE1-E52C-C01E-8D3BA748F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C2007-2F11-D065-FF64-4B6AE6C8B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F7F085-3070-2B21-9EC5-C73F197EA4A9}"/>
              </a:ext>
            </a:extLst>
          </p:cNvPr>
          <p:cNvSpPr>
            <a:spLocks noGrp="1"/>
          </p:cNvSpPr>
          <p:nvPr>
            <p:ph type="body" idx="1"/>
          </p:nvPr>
        </p:nvSpPr>
        <p:spPr/>
        <p:txBody>
          <a:bodyPr/>
          <a:lstStyle/>
          <a:p>
            <a:r>
              <a:rPr lang="en-AU" dirty="0"/>
              <a:t>Here’s what it looks like when we </a:t>
            </a:r>
            <a:r>
              <a:rPr lang="en-AU" i="1" dirty="0"/>
              <a:t>string together</a:t>
            </a:r>
            <a:r>
              <a:rPr lang="en-AU" dirty="0"/>
              <a:t> multiple </a:t>
            </a:r>
            <a:r>
              <a:rPr lang="en-AU" dirty="0" err="1"/>
              <a:t>dplyr</a:t>
            </a:r>
            <a:r>
              <a:rPr lang="en-AU" dirty="0"/>
              <a:t> commands using pipes.</a:t>
            </a:r>
          </a:p>
          <a:p>
            <a:r>
              <a:rPr lang="en-AU" dirty="0"/>
              <a:t>We start with the flights dataset and then:</a:t>
            </a:r>
            <a:br>
              <a:rPr lang="en-AU" dirty="0"/>
            </a:br>
            <a:r>
              <a:rPr lang="en-AU" dirty="0"/>
              <a:t>→ group the data by year, month, and day,</a:t>
            </a:r>
            <a:br>
              <a:rPr lang="en-AU" dirty="0"/>
            </a:br>
            <a:r>
              <a:rPr lang="en-AU" dirty="0"/>
              <a:t>→ select just the arrival and departure delays,</a:t>
            </a:r>
            <a:br>
              <a:rPr lang="en-AU" dirty="0"/>
            </a:br>
            <a:r>
              <a:rPr lang="en-AU" dirty="0"/>
              <a:t>→ summarise those columns to get the mean delay,</a:t>
            </a:r>
            <a:br>
              <a:rPr lang="en-AU" dirty="0"/>
            </a:br>
            <a:r>
              <a:rPr lang="en-AU" dirty="0"/>
              <a:t>→ and finally filter to show only days where delays were large.</a:t>
            </a:r>
          </a:p>
          <a:p>
            <a:r>
              <a:rPr lang="en-AU" dirty="0"/>
              <a:t>The syntax flows top to bottom — each step builds on the last.</a:t>
            </a:r>
            <a:br>
              <a:rPr lang="en-AU" dirty="0"/>
            </a:br>
            <a:r>
              <a:rPr lang="en-AU" dirty="0"/>
              <a:t>This is much more readable than nesting functions and lets us clearly follow the logic of our data transformation.</a:t>
            </a:r>
          </a:p>
          <a:p>
            <a:r>
              <a:rPr lang="en-AU" dirty="0"/>
              <a:t>The .groups = "drop" argument is used here to remove the grouping once we’re done summarising.</a:t>
            </a:r>
          </a:p>
          <a:p>
            <a:endParaRPr lang="en-AU" dirty="0"/>
          </a:p>
        </p:txBody>
      </p:sp>
      <p:sp>
        <p:nvSpPr>
          <p:cNvPr id="4" name="Slide Number Placeholder 3">
            <a:extLst>
              <a:ext uri="{FF2B5EF4-FFF2-40B4-BE49-F238E27FC236}">
                <a16:creationId xmlns:a16="http://schemas.microsoft.com/office/drawing/2014/main" id="{BC8D2052-AB52-BBD0-6749-79B654E913C8}"/>
              </a:ext>
            </a:extLst>
          </p:cNvPr>
          <p:cNvSpPr>
            <a:spLocks noGrp="1"/>
          </p:cNvSpPr>
          <p:nvPr>
            <p:ph type="sldNum" sz="quarter" idx="5"/>
          </p:nvPr>
        </p:nvSpPr>
        <p:spPr/>
        <p:txBody>
          <a:bodyPr/>
          <a:lstStyle/>
          <a:p>
            <a:fld id="{61867EBE-A343-C04B-AAD2-0419BBD7E7C8}" type="slidenum">
              <a:rPr lang="en-AU" smtClean="0"/>
              <a:t>71</a:t>
            </a:fld>
            <a:endParaRPr lang="en-AU"/>
          </a:p>
        </p:txBody>
      </p:sp>
    </p:spTree>
    <p:extLst>
      <p:ext uri="{BB962C8B-B14F-4D97-AF65-F5344CB8AC3E}">
        <p14:creationId xmlns:p14="http://schemas.microsoft.com/office/powerpoint/2010/main" val="745683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a:extLst>
              <a:ext uri="{FF2B5EF4-FFF2-40B4-BE49-F238E27FC236}">
                <a16:creationId xmlns:a16="http://schemas.microsoft.com/office/drawing/2014/main" id="{C14D8DFE-5849-4AC6-FE3D-EA9E1E7EA832}"/>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Rectangle 2">
            <a:extLst>
              <a:ext uri="{FF2B5EF4-FFF2-40B4-BE49-F238E27FC236}">
                <a16:creationId xmlns:a16="http://schemas.microsoft.com/office/drawing/2014/main" id="{78CB235E-F16A-1AFA-A79A-E247DEA503EA}"/>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AU" dirty="0"/>
              <a:t>Obligatory nerd slide about R....</a:t>
            </a:r>
          </a:p>
          <a:p>
            <a:endParaRPr lang="en-AU" dirty="0"/>
          </a:p>
          <a:p>
            <a:r>
              <a:rPr lang="en-AU" dirty="0"/>
              <a:t>R is a scripting language designed for simpler, sequential tasks.</a:t>
            </a:r>
          </a:p>
          <a:p>
            <a:endParaRPr lang="en-AU" dirty="0"/>
          </a:p>
          <a:p>
            <a:r>
              <a:rPr lang="en-AU" b="1" dirty="0"/>
              <a:t>This brings some limitations </a:t>
            </a:r>
            <a:r>
              <a:rPr lang="en-AU" dirty="0"/>
              <a:t>Because it’s a scripting language, </a:t>
            </a:r>
          </a:p>
          <a:p>
            <a:r>
              <a:rPr lang="en-AU" dirty="0"/>
              <a:t>R is more limited in its capabilities compared to compiled languages.</a:t>
            </a:r>
          </a:p>
          <a:p>
            <a:endParaRPr lang="en-AU" b="1" dirty="0"/>
          </a:p>
          <a:p>
            <a:r>
              <a:rPr lang="en-AU" b="1" dirty="0"/>
              <a:t>High-end languages</a:t>
            </a:r>
            <a:r>
              <a:rPr lang="en-AU" dirty="0"/>
              <a:t> such as C, C++, Java, and Fortran are used to build complex, mainstream applications.</a:t>
            </a:r>
          </a:p>
          <a:p>
            <a:endParaRPr lang="en-AU" dirty="0"/>
          </a:p>
          <a:p>
            <a:r>
              <a:rPr lang="en-AU" dirty="0"/>
              <a:t>R is best suited for </a:t>
            </a:r>
            <a:r>
              <a:rPr lang="en-AU" b="1" dirty="0"/>
              <a:t>short programs</a:t>
            </a:r>
            <a:r>
              <a:rPr lang="en-AU" dirty="0"/>
              <a:t> that run sequentially in a </a:t>
            </a:r>
            <a:r>
              <a:rPr lang="en-AU" b="1" dirty="0"/>
              <a:t>batch-like</a:t>
            </a:r>
            <a:r>
              <a:rPr lang="en-AU" dirty="0"/>
              <a:t> fashion.</a:t>
            </a:r>
          </a:p>
          <a:p>
            <a:pPr eaLnBrk="1" hangingPunct="1"/>
            <a:endParaRPr lang="es-ES" altLang="en-US" dirty="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6A30918-ED13-4B7C-A695-0CF92185066D}"/>
            </a:ext>
          </a:extLst>
        </p:cNvPr>
        <p:cNvGrpSpPr/>
        <p:nvPr/>
      </p:nvGrpSpPr>
      <p:grpSpPr>
        <a:xfrm>
          <a:off x="0" y="0"/>
          <a:ext cx="0" cy="0"/>
          <a:chOff x="0" y="0"/>
          <a:chExt cx="0" cy="0"/>
        </a:xfrm>
      </p:grpSpPr>
      <p:sp>
        <p:nvSpPr>
          <p:cNvPr id="39938" name="Rectangle 1">
            <a:extLst>
              <a:ext uri="{FF2B5EF4-FFF2-40B4-BE49-F238E27FC236}">
                <a16:creationId xmlns:a16="http://schemas.microsoft.com/office/drawing/2014/main" id="{A291339C-BDAA-DC2F-C087-8374E1622A3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FE66E930-B290-A18E-2793-D91B6D777ACC}"/>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s-ES" altLang="en-US" dirty="0">
              <a:cs typeface="Arial" panose="020B0604020202020204" pitchFamily="34" charset="0"/>
            </a:endParaRPr>
          </a:p>
        </p:txBody>
      </p:sp>
    </p:spTree>
    <p:extLst>
      <p:ext uri="{BB962C8B-B14F-4D97-AF65-F5344CB8AC3E}">
        <p14:creationId xmlns:p14="http://schemas.microsoft.com/office/powerpoint/2010/main" val="4023942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a:extLst>
              <a:ext uri="{FF2B5EF4-FFF2-40B4-BE49-F238E27FC236}">
                <a16:creationId xmlns:a16="http://schemas.microsoft.com/office/drawing/2014/main" id="{844CDFBA-175D-5BDE-57E2-ACD488CB5424}"/>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5" name="Rectangle 2">
            <a:extLst>
              <a:ext uri="{FF2B5EF4-FFF2-40B4-BE49-F238E27FC236}">
                <a16:creationId xmlns:a16="http://schemas.microsoft.com/office/drawing/2014/main" id="{DC6D4F6C-ECD6-037A-BC5D-9B752583FD06}"/>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r>
              <a:rPr lang="en-AU" dirty="0"/>
              <a:t>But lets talk about R's strengths....</a:t>
            </a:r>
          </a:p>
          <a:p>
            <a:pPr eaLnBrk="1" hangingPunct="1"/>
            <a:endParaRPr lang="en-AU" dirty="0"/>
          </a:p>
          <a:p>
            <a:pPr eaLnBrk="1" hangingPunct="1"/>
            <a:r>
              <a:rPr lang="en-AU" dirty="0"/>
              <a:t>One of the key strengths of R is its package system. </a:t>
            </a:r>
          </a:p>
          <a:p>
            <a:pPr eaLnBrk="1" hangingPunct="1"/>
            <a:r>
              <a:rPr lang="en-AU" dirty="0"/>
              <a:t>There are thousands of R packages out there — </a:t>
            </a:r>
          </a:p>
          <a:p>
            <a:pPr eaLnBrk="1" hangingPunct="1"/>
            <a:r>
              <a:rPr lang="en-AU" dirty="0"/>
              <a:t>this is basically collections of functions grouped around specific tasks. </a:t>
            </a:r>
          </a:p>
          <a:p>
            <a:pPr eaLnBrk="1" hangingPunct="1"/>
            <a:endParaRPr lang="en-AU" dirty="0"/>
          </a:p>
          <a:p>
            <a:pPr eaLnBrk="1" hangingPunct="1"/>
            <a:r>
              <a:rPr lang="en-AU" dirty="0"/>
              <a:t>These packages are stored in online repositories like CRAN and Bioconductor. </a:t>
            </a:r>
          </a:p>
          <a:p>
            <a:pPr eaLnBrk="1" hangingPunct="1"/>
            <a:endParaRPr lang="en-AU" dirty="0"/>
          </a:p>
          <a:p>
            <a:pPr eaLnBrk="1" hangingPunct="1"/>
            <a:r>
              <a:rPr lang="en-AU" dirty="0"/>
              <a:t>For example, </a:t>
            </a:r>
            <a:r>
              <a:rPr lang="en-AU" dirty="0" err="1"/>
              <a:t>dplyr</a:t>
            </a:r>
            <a:r>
              <a:rPr lang="en-AU" dirty="0"/>
              <a:t> is great for data wrangling, </a:t>
            </a:r>
          </a:p>
          <a:p>
            <a:pPr eaLnBrk="1" hangingPunct="1"/>
            <a:r>
              <a:rPr lang="en-AU" dirty="0" err="1"/>
              <a:t>stringr</a:t>
            </a:r>
            <a:r>
              <a:rPr lang="en-AU" dirty="0"/>
              <a:t> helps with string manipulation, </a:t>
            </a:r>
          </a:p>
          <a:p>
            <a:pPr eaLnBrk="1" hangingPunct="1"/>
            <a:r>
              <a:rPr lang="en-AU" dirty="0"/>
              <a:t>and ggplot2 is widely used for creating graphics. </a:t>
            </a:r>
          </a:p>
          <a:p>
            <a:pPr eaLnBrk="1" hangingPunct="1"/>
            <a:endParaRPr lang="en-AU" dirty="0"/>
          </a:p>
          <a:p>
            <a:pPr eaLnBrk="1" hangingPunct="1"/>
            <a:r>
              <a:rPr lang="en-AU" dirty="0"/>
              <a:t>When you first install R, you get a set of core packages, </a:t>
            </a:r>
          </a:p>
          <a:p>
            <a:pPr eaLnBrk="1" hangingPunct="1"/>
            <a:r>
              <a:rPr lang="en-AU" dirty="0"/>
              <a:t>but most others need to be installed manually as needed.</a:t>
            </a:r>
          </a:p>
          <a:p>
            <a:pPr eaLnBrk="1" hangingPunct="1"/>
            <a:endParaRPr lang="en-AU" altLang="en-US" dirty="0">
              <a:cs typeface="Arial" panose="020B0604020202020204" pitchFamily="34" charset="0"/>
            </a:endParaRPr>
          </a:p>
          <a:p>
            <a:pPr eaLnBrk="1" hangingPunct="1"/>
            <a:r>
              <a:rPr lang="en-AU" altLang="en-US" dirty="0">
                <a:cs typeface="Arial" panose="020B0604020202020204" pitchFamily="34" charset="0"/>
              </a:rPr>
              <a:t>We will go over this in a bit</a:t>
            </a:r>
            <a:endParaRPr lang="es-ES" altLang="en-US" dirty="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6521-ED81-814E-4B45-3ACCC4925B45}"/>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AU" dirty="0"/>
          </a:p>
        </p:txBody>
      </p:sp>
      <p:sp>
        <p:nvSpPr>
          <p:cNvPr id="3" name="Subtitle 2">
            <a:extLst>
              <a:ext uri="{FF2B5EF4-FFF2-40B4-BE49-F238E27FC236}">
                <a16:creationId xmlns:a16="http://schemas.microsoft.com/office/drawing/2014/main" id="{C342DEFD-21ED-1DCC-9928-903803A0EA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219C9738-3B08-1DE6-74E6-108095976C12}"/>
              </a:ext>
            </a:extLst>
          </p:cNvPr>
          <p:cNvSpPr>
            <a:spLocks noGrp="1"/>
          </p:cNvSpPr>
          <p:nvPr>
            <p:ph type="dt" sz="half" idx="10"/>
          </p:nvPr>
        </p:nvSpPr>
        <p:spPr/>
        <p:txBody>
          <a:bodyPr/>
          <a:lstStyle/>
          <a:p>
            <a:fld id="{5E7FB948-5362-480B-80DC-A6E935B38BBE}" type="datetimeFigureOut">
              <a:rPr lang="en-US" smtClean="0"/>
              <a:t>8/3/25</a:t>
            </a:fld>
            <a:endParaRPr lang="en-US"/>
          </a:p>
        </p:txBody>
      </p:sp>
      <p:sp>
        <p:nvSpPr>
          <p:cNvPr id="5" name="Footer Placeholder 4">
            <a:extLst>
              <a:ext uri="{FF2B5EF4-FFF2-40B4-BE49-F238E27FC236}">
                <a16:creationId xmlns:a16="http://schemas.microsoft.com/office/drawing/2014/main" id="{DF20722E-D647-CAB6-321B-E1B1A4BB6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CEF8D-5912-0495-866C-7A0AC95DDF2C}"/>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417594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EE9-1F25-8B7C-52C6-FDEDB26F1529}"/>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D6D84D5-838C-1671-8DAD-78AD8A90FCB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4A6AD88A-4085-B356-DD4F-0AB69C052376}"/>
              </a:ext>
            </a:extLst>
          </p:cNvPr>
          <p:cNvSpPr>
            <a:spLocks noGrp="1"/>
          </p:cNvSpPr>
          <p:nvPr>
            <p:ph type="dt" sz="half" idx="10"/>
          </p:nvPr>
        </p:nvSpPr>
        <p:spPr/>
        <p:txBody>
          <a:bodyPr/>
          <a:lstStyle/>
          <a:p>
            <a:fld id="{5E7FB948-5362-480B-80DC-A6E935B38BBE}" type="datetimeFigureOut">
              <a:rPr lang="en-US" smtClean="0"/>
              <a:t>8/3/25</a:t>
            </a:fld>
            <a:endParaRPr lang="en-US"/>
          </a:p>
        </p:txBody>
      </p:sp>
      <p:sp>
        <p:nvSpPr>
          <p:cNvPr id="5" name="Footer Placeholder 4">
            <a:extLst>
              <a:ext uri="{FF2B5EF4-FFF2-40B4-BE49-F238E27FC236}">
                <a16:creationId xmlns:a16="http://schemas.microsoft.com/office/drawing/2014/main" id="{6489FDA2-CB7B-EFFF-2F3E-24BEA7610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25A74-46EA-F2DA-B8CE-66A04494399B}"/>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055503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05FD6C-3E92-70A7-EB3C-D7616CAD0AA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620D598-3BFB-F0D8-E271-3FD8D47840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DAFD6494-C61A-E440-52CC-2C68510672C6}"/>
              </a:ext>
            </a:extLst>
          </p:cNvPr>
          <p:cNvSpPr>
            <a:spLocks noGrp="1"/>
          </p:cNvSpPr>
          <p:nvPr>
            <p:ph type="dt" sz="half" idx="10"/>
          </p:nvPr>
        </p:nvSpPr>
        <p:spPr/>
        <p:txBody>
          <a:bodyPr/>
          <a:lstStyle/>
          <a:p>
            <a:fld id="{5E7FB948-5362-480B-80DC-A6E935B38BBE}" type="datetimeFigureOut">
              <a:rPr lang="en-US" smtClean="0"/>
              <a:t>8/3/25</a:t>
            </a:fld>
            <a:endParaRPr lang="en-US"/>
          </a:p>
        </p:txBody>
      </p:sp>
      <p:sp>
        <p:nvSpPr>
          <p:cNvPr id="5" name="Footer Placeholder 4">
            <a:extLst>
              <a:ext uri="{FF2B5EF4-FFF2-40B4-BE49-F238E27FC236}">
                <a16:creationId xmlns:a16="http://schemas.microsoft.com/office/drawing/2014/main" id="{E3E36649-E51B-F4C0-F075-295BD8D186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6606-9218-DCCF-A1C0-D5B839E5366F}"/>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311385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FABB-36BE-52B7-BB99-E806A2BA283D}"/>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EA18A70-5C5C-C9A2-D6F8-0B2894E303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347C3DB7-63BD-6D5C-C97D-69A45AA50032}"/>
              </a:ext>
            </a:extLst>
          </p:cNvPr>
          <p:cNvSpPr>
            <a:spLocks noGrp="1"/>
          </p:cNvSpPr>
          <p:nvPr>
            <p:ph type="dt" sz="half" idx="10"/>
          </p:nvPr>
        </p:nvSpPr>
        <p:spPr/>
        <p:txBody>
          <a:bodyPr/>
          <a:lstStyle/>
          <a:p>
            <a:fld id="{5E7FB948-5362-480B-80DC-A6E935B38BBE}" type="datetimeFigureOut">
              <a:rPr lang="en-US" smtClean="0"/>
              <a:t>8/3/25</a:t>
            </a:fld>
            <a:endParaRPr lang="en-US"/>
          </a:p>
        </p:txBody>
      </p:sp>
      <p:sp>
        <p:nvSpPr>
          <p:cNvPr id="5" name="Footer Placeholder 4">
            <a:extLst>
              <a:ext uri="{FF2B5EF4-FFF2-40B4-BE49-F238E27FC236}">
                <a16:creationId xmlns:a16="http://schemas.microsoft.com/office/drawing/2014/main" id="{E665C6A5-C99C-4D61-75F8-9D05BB358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FDF9DF-9CA2-DD7E-6BB0-619FA5F907BB}"/>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7162663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6394-E440-D7C6-B2AD-5F8CA08BF13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3818BF56-DC60-FA22-4399-25B2E5E0BF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04ECBF0-01C4-E1F2-B92B-451D758826B1}"/>
              </a:ext>
            </a:extLst>
          </p:cNvPr>
          <p:cNvSpPr>
            <a:spLocks noGrp="1"/>
          </p:cNvSpPr>
          <p:nvPr>
            <p:ph type="dt" sz="half" idx="10"/>
          </p:nvPr>
        </p:nvSpPr>
        <p:spPr/>
        <p:txBody>
          <a:bodyPr/>
          <a:lstStyle/>
          <a:p>
            <a:fld id="{5E7FB948-5362-480B-80DC-A6E935B38BBE}" type="datetimeFigureOut">
              <a:rPr lang="en-US" smtClean="0"/>
              <a:t>8/3/25</a:t>
            </a:fld>
            <a:endParaRPr lang="en-US"/>
          </a:p>
        </p:txBody>
      </p:sp>
      <p:sp>
        <p:nvSpPr>
          <p:cNvPr id="5" name="Footer Placeholder 4">
            <a:extLst>
              <a:ext uri="{FF2B5EF4-FFF2-40B4-BE49-F238E27FC236}">
                <a16:creationId xmlns:a16="http://schemas.microsoft.com/office/drawing/2014/main" id="{65B184DB-85D3-BB29-D07F-78A80FB4A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0B77F-6285-02B7-18BB-8AFD311EC368}"/>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331478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34D1-608F-3023-1C5B-7ADB09C2190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CFF26CD-24F3-F032-8669-4B571450D08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C8F33C43-0560-0ACE-7E75-E4E3B5D2E56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8E8DBE73-14B8-8183-1A7C-69E321EEF809}"/>
              </a:ext>
            </a:extLst>
          </p:cNvPr>
          <p:cNvSpPr>
            <a:spLocks noGrp="1"/>
          </p:cNvSpPr>
          <p:nvPr>
            <p:ph type="dt" sz="half" idx="10"/>
          </p:nvPr>
        </p:nvSpPr>
        <p:spPr/>
        <p:txBody>
          <a:bodyPr/>
          <a:lstStyle/>
          <a:p>
            <a:fld id="{5E7FB948-5362-480B-80DC-A6E935B38BBE}" type="datetimeFigureOut">
              <a:rPr lang="en-US" smtClean="0"/>
              <a:t>8/3/25</a:t>
            </a:fld>
            <a:endParaRPr lang="en-US"/>
          </a:p>
        </p:txBody>
      </p:sp>
      <p:sp>
        <p:nvSpPr>
          <p:cNvPr id="6" name="Footer Placeholder 5">
            <a:extLst>
              <a:ext uri="{FF2B5EF4-FFF2-40B4-BE49-F238E27FC236}">
                <a16:creationId xmlns:a16="http://schemas.microsoft.com/office/drawing/2014/main" id="{F327038F-ECB9-2F30-0BED-C570D261D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91112-14C5-5818-E043-C7ACDC569A93}"/>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86276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7B18-D76B-07B7-B1BA-9639FA03237F}"/>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79DA3A91-7F83-37D8-A4F1-B4DB1F953A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01349C2-F851-70EE-DAAF-8D0424AE74E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1B8F6EFF-8755-B349-96B0-80A7143B4C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890BEC-C771-D9F4-8CCC-E9A10647ECC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33B7FCD1-BA23-B36B-BA7B-A264EBB18369}"/>
              </a:ext>
            </a:extLst>
          </p:cNvPr>
          <p:cNvSpPr>
            <a:spLocks noGrp="1"/>
          </p:cNvSpPr>
          <p:nvPr>
            <p:ph type="dt" sz="half" idx="10"/>
          </p:nvPr>
        </p:nvSpPr>
        <p:spPr/>
        <p:txBody>
          <a:bodyPr/>
          <a:lstStyle/>
          <a:p>
            <a:fld id="{5E7FB948-5362-480B-80DC-A6E935B38BBE}" type="datetimeFigureOut">
              <a:rPr lang="en-US" smtClean="0"/>
              <a:t>8/3/25</a:t>
            </a:fld>
            <a:endParaRPr lang="en-US"/>
          </a:p>
        </p:txBody>
      </p:sp>
      <p:sp>
        <p:nvSpPr>
          <p:cNvPr id="8" name="Footer Placeholder 7">
            <a:extLst>
              <a:ext uri="{FF2B5EF4-FFF2-40B4-BE49-F238E27FC236}">
                <a16:creationId xmlns:a16="http://schemas.microsoft.com/office/drawing/2014/main" id="{4EDF545E-7E2A-295C-074E-A4842737E7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819C5A-729B-17EF-E61D-43F3D8EEFFCA}"/>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80455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CCFA-08A9-7E75-0652-DD29D8EDA6AA}"/>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A1581D9A-9278-07DD-B61C-6C2BB4E723EE}"/>
              </a:ext>
            </a:extLst>
          </p:cNvPr>
          <p:cNvSpPr>
            <a:spLocks noGrp="1"/>
          </p:cNvSpPr>
          <p:nvPr>
            <p:ph type="dt" sz="half" idx="10"/>
          </p:nvPr>
        </p:nvSpPr>
        <p:spPr/>
        <p:txBody>
          <a:bodyPr/>
          <a:lstStyle/>
          <a:p>
            <a:fld id="{5E7FB948-5362-480B-80DC-A6E935B38BBE}" type="datetimeFigureOut">
              <a:rPr lang="en-US" smtClean="0"/>
              <a:t>8/3/25</a:t>
            </a:fld>
            <a:endParaRPr lang="en-US"/>
          </a:p>
        </p:txBody>
      </p:sp>
      <p:sp>
        <p:nvSpPr>
          <p:cNvPr id="4" name="Footer Placeholder 3">
            <a:extLst>
              <a:ext uri="{FF2B5EF4-FFF2-40B4-BE49-F238E27FC236}">
                <a16:creationId xmlns:a16="http://schemas.microsoft.com/office/drawing/2014/main" id="{897F5479-7AEF-F69D-19B8-6783BDB016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56699B-FA1B-CA1D-7EE8-7E5256DFDC5E}"/>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1009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25F66E-2140-8847-C251-BFFF117BEFBD}"/>
              </a:ext>
            </a:extLst>
          </p:cNvPr>
          <p:cNvSpPr>
            <a:spLocks noGrp="1"/>
          </p:cNvSpPr>
          <p:nvPr>
            <p:ph type="dt" sz="half" idx="10"/>
          </p:nvPr>
        </p:nvSpPr>
        <p:spPr/>
        <p:txBody>
          <a:bodyPr/>
          <a:lstStyle/>
          <a:p>
            <a:fld id="{5E7FB948-5362-480B-80DC-A6E935B38BBE}" type="datetimeFigureOut">
              <a:rPr lang="en-US" smtClean="0"/>
              <a:t>8/3/25</a:t>
            </a:fld>
            <a:endParaRPr lang="en-US"/>
          </a:p>
        </p:txBody>
      </p:sp>
      <p:sp>
        <p:nvSpPr>
          <p:cNvPr id="3" name="Footer Placeholder 2">
            <a:extLst>
              <a:ext uri="{FF2B5EF4-FFF2-40B4-BE49-F238E27FC236}">
                <a16:creationId xmlns:a16="http://schemas.microsoft.com/office/drawing/2014/main" id="{B6C6F9B3-D6E7-6E03-0722-3D8561340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13B3DB-0DA0-7267-724F-976D67C63C86}"/>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56999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6456-8510-DD40-DE92-71CB6E9C65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6FC80978-0780-7B85-61E6-99532601C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007FC5AB-BDC1-FCC3-FDD6-DA78E73CE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299ACD-06EE-974D-B333-A39C473AF46B}"/>
              </a:ext>
            </a:extLst>
          </p:cNvPr>
          <p:cNvSpPr>
            <a:spLocks noGrp="1"/>
          </p:cNvSpPr>
          <p:nvPr>
            <p:ph type="dt" sz="half" idx="10"/>
          </p:nvPr>
        </p:nvSpPr>
        <p:spPr/>
        <p:txBody>
          <a:bodyPr/>
          <a:lstStyle/>
          <a:p>
            <a:fld id="{5E7FB948-5362-480B-80DC-A6E935B38BBE}" type="datetimeFigureOut">
              <a:rPr lang="en-US" smtClean="0"/>
              <a:t>8/3/25</a:t>
            </a:fld>
            <a:endParaRPr lang="en-US"/>
          </a:p>
        </p:txBody>
      </p:sp>
      <p:sp>
        <p:nvSpPr>
          <p:cNvPr id="6" name="Footer Placeholder 5">
            <a:extLst>
              <a:ext uri="{FF2B5EF4-FFF2-40B4-BE49-F238E27FC236}">
                <a16:creationId xmlns:a16="http://schemas.microsoft.com/office/drawing/2014/main" id="{DB5104EB-D198-0550-FB34-05AD3969D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87D1A-96AB-1F6A-F2A6-333EA774781E}"/>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65906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B2C5-BA26-DF53-1F99-E62B5E7245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441C5194-A96B-1084-80D7-6797DCD97A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2673A5A-E92D-9727-F7DC-A5E45F98D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27CE3A-1168-295F-5B6C-88683EDC1A09}"/>
              </a:ext>
            </a:extLst>
          </p:cNvPr>
          <p:cNvSpPr>
            <a:spLocks noGrp="1"/>
          </p:cNvSpPr>
          <p:nvPr>
            <p:ph type="dt" sz="half" idx="10"/>
          </p:nvPr>
        </p:nvSpPr>
        <p:spPr/>
        <p:txBody>
          <a:bodyPr/>
          <a:lstStyle/>
          <a:p>
            <a:fld id="{5E7FB948-5362-480B-80DC-A6E935B38BBE}" type="datetimeFigureOut">
              <a:rPr lang="en-US" smtClean="0"/>
              <a:t>8/3/25</a:t>
            </a:fld>
            <a:endParaRPr lang="en-US"/>
          </a:p>
        </p:txBody>
      </p:sp>
      <p:sp>
        <p:nvSpPr>
          <p:cNvPr id="6" name="Footer Placeholder 5">
            <a:extLst>
              <a:ext uri="{FF2B5EF4-FFF2-40B4-BE49-F238E27FC236}">
                <a16:creationId xmlns:a16="http://schemas.microsoft.com/office/drawing/2014/main" id="{AB7AA3D0-DBB0-4875-C2E0-AD92BC4F5A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A65A6-2B17-5C0D-58E9-A1289DEA01A0}"/>
              </a:ext>
            </a:extLst>
          </p:cNvPr>
          <p:cNvSpPr>
            <a:spLocks noGrp="1"/>
          </p:cNvSpPr>
          <p:nvPr>
            <p:ph type="sldNum" sz="quarter" idx="12"/>
          </p:nvPr>
        </p:nvSpPr>
        <p:spPr/>
        <p:txBody>
          <a:bodyPr/>
          <a:lstStyle/>
          <a:p>
            <a:fld id="{06E6C0E6-8CDE-42F7-92C8-566CF2318B42}" type="slidenum">
              <a:rPr lang="en-US" smtClean="0"/>
              <a:t>‹#›</a:t>
            </a:fld>
            <a:endParaRPr lang="en-US"/>
          </a:p>
        </p:txBody>
      </p:sp>
    </p:spTree>
    <p:extLst>
      <p:ext uri="{BB962C8B-B14F-4D97-AF65-F5344CB8AC3E}">
        <p14:creationId xmlns:p14="http://schemas.microsoft.com/office/powerpoint/2010/main" val="160265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1026B-4100-CE5F-6934-462E2BB5F0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AU" dirty="0"/>
          </a:p>
        </p:txBody>
      </p:sp>
      <p:sp>
        <p:nvSpPr>
          <p:cNvPr id="3" name="Text Placeholder 2">
            <a:extLst>
              <a:ext uri="{FF2B5EF4-FFF2-40B4-BE49-F238E27FC236}">
                <a16:creationId xmlns:a16="http://schemas.microsoft.com/office/drawing/2014/main" id="{DB36F76B-B99B-C911-3C9F-3B9E3A3FCC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U" dirty="0"/>
          </a:p>
        </p:txBody>
      </p:sp>
      <p:sp>
        <p:nvSpPr>
          <p:cNvPr id="4" name="Date Placeholder 3">
            <a:extLst>
              <a:ext uri="{FF2B5EF4-FFF2-40B4-BE49-F238E27FC236}">
                <a16:creationId xmlns:a16="http://schemas.microsoft.com/office/drawing/2014/main" id="{87A5F5D2-03FE-9B94-98DA-F3B09501BE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7FB948-5362-480B-80DC-A6E935B38BBE}" type="datetimeFigureOut">
              <a:rPr lang="en-US" smtClean="0"/>
              <a:t>8/3/25</a:t>
            </a:fld>
            <a:endParaRPr lang="en-US"/>
          </a:p>
        </p:txBody>
      </p:sp>
      <p:sp>
        <p:nvSpPr>
          <p:cNvPr id="5" name="Footer Placeholder 4">
            <a:extLst>
              <a:ext uri="{FF2B5EF4-FFF2-40B4-BE49-F238E27FC236}">
                <a16:creationId xmlns:a16="http://schemas.microsoft.com/office/drawing/2014/main" id="{7C59B7E1-EFA7-CEE5-C2DD-15EB646F9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F2FDC37-A0B2-3667-40FF-0B16A1019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E6C0E6-8CDE-42F7-92C8-566CF2318B42}" type="slidenum">
              <a:rPr lang="en-US" smtClean="0"/>
              <a:t>‹#›</a:t>
            </a:fld>
            <a:endParaRPr lang="en-US"/>
          </a:p>
        </p:txBody>
      </p:sp>
    </p:spTree>
    <p:extLst>
      <p:ext uri="{BB962C8B-B14F-4D97-AF65-F5344CB8AC3E}">
        <p14:creationId xmlns:p14="http://schemas.microsoft.com/office/powerpoint/2010/main" val="129351200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g"/><Relationship Id="rId7" Type="http://schemas.openxmlformats.org/officeDocument/2006/relationships/hyperlink" Target="mailto:kristofferw@unimelb.edu.au" TargetMode="External"/><Relationship Id="rId12"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9.png"/><Relationship Id="rId5" Type="http://schemas.openxmlformats.org/officeDocument/2006/relationships/image" Target="../media/image5.jpeg"/><Relationship Id="rId10" Type="http://schemas.openxmlformats.org/officeDocument/2006/relationships/image" Target="../media/image8.gif"/><Relationship Id="rId4" Type="http://schemas.openxmlformats.org/officeDocument/2006/relationships/image" Target="../media/image4.jpeg"/><Relationship Id="rId9" Type="http://schemas.openxmlformats.org/officeDocument/2006/relationships/image" Target="file:////Users/kristofferwild/Library/Containers/com.microsoft.Outlook/Data/Library/Caches/Signatures/signature_238351266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2.bin"/><Relationship Id="rId4" Type="http://schemas.openxmlformats.org/officeDocument/2006/relationships/image" Target="../media/image39.wmf"/></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video" Target="https://www.youtube.com/embed/FY8BISK5DpM?start=171&amp;feature=oembed"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BAA5-F30C-997C-3A7E-380779B50E23}"/>
              </a:ext>
            </a:extLst>
          </p:cNvPr>
          <p:cNvSpPr>
            <a:spLocks noGrp="1"/>
          </p:cNvSpPr>
          <p:nvPr>
            <p:ph type="ctrTitle"/>
          </p:nvPr>
        </p:nvSpPr>
        <p:spPr>
          <a:xfrm>
            <a:off x="1485900" y="252412"/>
            <a:ext cx="9144000" cy="3071813"/>
          </a:xfrm>
        </p:spPr>
        <p:txBody>
          <a:bodyPr>
            <a:normAutofit/>
          </a:bodyPr>
          <a:lstStyle/>
          <a:p>
            <a:r>
              <a:rPr lang="en-US" b="1" dirty="0"/>
              <a:t>Introduction to Data Analysis in R</a:t>
            </a:r>
            <a:endParaRPr lang="en-US" sz="4800" u="sng" dirty="0"/>
          </a:p>
        </p:txBody>
      </p:sp>
      <p:sp>
        <p:nvSpPr>
          <p:cNvPr id="3" name="Subtitle 2">
            <a:extLst>
              <a:ext uri="{FF2B5EF4-FFF2-40B4-BE49-F238E27FC236}">
                <a16:creationId xmlns:a16="http://schemas.microsoft.com/office/drawing/2014/main" id="{142FBA91-F45A-7A62-39C1-5292CF3318A7}"/>
              </a:ext>
            </a:extLst>
          </p:cNvPr>
          <p:cNvSpPr>
            <a:spLocks noGrp="1"/>
          </p:cNvSpPr>
          <p:nvPr>
            <p:ph type="subTitle" idx="1"/>
          </p:nvPr>
        </p:nvSpPr>
        <p:spPr>
          <a:xfrm>
            <a:off x="1504950" y="3714681"/>
            <a:ext cx="9144000" cy="2831892"/>
          </a:xfrm>
        </p:spPr>
        <p:txBody>
          <a:bodyPr>
            <a:noAutofit/>
          </a:bodyPr>
          <a:lstStyle/>
          <a:p>
            <a:r>
              <a:rPr lang="en-US" sz="3600" u="sng" dirty="0"/>
              <a:t>BIOL90041</a:t>
            </a:r>
          </a:p>
          <a:p>
            <a:r>
              <a:rPr lang="en-US" sz="3600" dirty="0"/>
              <a:t>Week 2</a:t>
            </a:r>
          </a:p>
          <a:p>
            <a:r>
              <a:rPr lang="en-US" sz="3600" dirty="0"/>
              <a:t>Dr. Kristoffer Wild</a:t>
            </a:r>
          </a:p>
        </p:txBody>
      </p:sp>
      <p:pic>
        <p:nvPicPr>
          <p:cNvPr id="4" name="Picture 3">
            <a:extLst>
              <a:ext uri="{FF2B5EF4-FFF2-40B4-BE49-F238E27FC236}">
                <a16:creationId xmlns:a16="http://schemas.microsoft.com/office/drawing/2014/main" id="{FA1BB792-1D12-1F1A-2116-01495E67DE7E}"/>
              </a:ext>
            </a:extLst>
          </p:cNvPr>
          <p:cNvPicPr>
            <a:picLocks noChangeAspect="1"/>
          </p:cNvPicPr>
          <p:nvPr/>
        </p:nvPicPr>
        <p:blipFill>
          <a:blip r:embed="rId2"/>
          <a:srcRect r="56457"/>
          <a:stretch/>
        </p:blipFill>
        <p:spPr>
          <a:xfrm>
            <a:off x="0" y="2519855"/>
            <a:ext cx="3384331" cy="5181600"/>
          </a:xfrm>
          <a:prstGeom prst="rect">
            <a:avLst/>
          </a:prstGeom>
        </p:spPr>
      </p:pic>
      <p:pic>
        <p:nvPicPr>
          <p:cNvPr id="5" name="Picture 4">
            <a:extLst>
              <a:ext uri="{FF2B5EF4-FFF2-40B4-BE49-F238E27FC236}">
                <a16:creationId xmlns:a16="http://schemas.microsoft.com/office/drawing/2014/main" id="{862A6643-DB70-B67C-BB72-ABAF84B070A9}"/>
              </a:ext>
            </a:extLst>
          </p:cNvPr>
          <p:cNvPicPr>
            <a:picLocks noChangeAspect="1"/>
          </p:cNvPicPr>
          <p:nvPr/>
        </p:nvPicPr>
        <p:blipFill>
          <a:blip r:embed="rId2"/>
          <a:srcRect l="49019" t="-2637" r="-19473" b="2637"/>
          <a:stretch/>
        </p:blipFill>
        <p:spPr>
          <a:xfrm>
            <a:off x="8555420" y="2598682"/>
            <a:ext cx="5475890" cy="5181600"/>
          </a:xfrm>
          <a:prstGeom prst="rect">
            <a:avLst/>
          </a:prstGeom>
        </p:spPr>
      </p:pic>
    </p:spTree>
    <p:extLst>
      <p:ext uri="{BB962C8B-B14F-4D97-AF65-F5344CB8AC3E}">
        <p14:creationId xmlns:p14="http://schemas.microsoft.com/office/powerpoint/2010/main" val="2241958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a:extLst>
              <a:ext uri="{FF2B5EF4-FFF2-40B4-BE49-F238E27FC236}">
                <a16:creationId xmlns:a16="http://schemas.microsoft.com/office/drawing/2014/main" id="{046A1846-5DD3-26BA-ACF2-FF012C706604}"/>
              </a:ext>
            </a:extLst>
          </p:cNvPr>
          <p:cNvSpPr txBox="1">
            <a:spLocks noChangeArrowheads="1"/>
          </p:cNvSpPr>
          <p:nvPr/>
        </p:nvSpPr>
        <p:spPr bwMode="auto">
          <a:xfrm>
            <a:off x="635876" y="110358"/>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2.  Structure of R</a:t>
            </a:r>
          </a:p>
        </p:txBody>
      </p:sp>
      <p:sp>
        <p:nvSpPr>
          <p:cNvPr id="8195" name="Text Box 2">
            <a:extLst>
              <a:ext uri="{FF2B5EF4-FFF2-40B4-BE49-F238E27FC236}">
                <a16:creationId xmlns:a16="http://schemas.microsoft.com/office/drawing/2014/main" id="{E954625E-CE28-0F7C-5EB2-89EA3987E472}"/>
              </a:ext>
            </a:extLst>
          </p:cNvPr>
          <p:cNvSpPr txBox="1">
            <a:spLocks noChangeArrowheads="1"/>
          </p:cNvSpPr>
          <p:nvPr/>
        </p:nvSpPr>
        <p:spPr bwMode="auto">
          <a:xfrm>
            <a:off x="646989" y="1634358"/>
            <a:ext cx="6762804"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panose="020B0604020202020204" pitchFamily="34" charset="0"/>
              </a:defRPr>
            </a:lvl1pPr>
            <a:lvl2pPr marL="741363" indent="-284163"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panose="020B0604020202020204" pitchFamily="34"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panose="020B0604020202020204" pitchFamily="34"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9pPr>
          </a:lstStyle>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The R environment is comprised of 'packages' (1,000s)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Packages are stored on the World Wide Web in repositories like CRAN (Comprehensive R Archive Network) and Bioconductor</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A package can be thought as a set of functions that perform related tasks</a:t>
            </a:r>
          </a:p>
          <a:p>
            <a:pPr lvl="1" eaLnBrk="1" hangingPunct="1">
              <a:spcBef>
                <a:spcPct val="0"/>
              </a:spcBef>
              <a:buClr>
                <a:schemeClr val="accent2"/>
              </a:buClr>
              <a:buFont typeface="Wingdings" pitchFamily="2" charset="2"/>
              <a:buChar char="§"/>
            </a:pPr>
            <a:r>
              <a:rPr lang="en-US" altLang="en-US" sz="1800" dirty="0" err="1">
                <a:solidFill>
                  <a:schemeClr val="tx1"/>
                </a:solidFill>
                <a:latin typeface="Aptos" panose="020B0004020202020204" pitchFamily="34" charset="0"/>
              </a:rPr>
              <a:t>dplyr</a:t>
            </a:r>
            <a:r>
              <a:rPr lang="en-US" altLang="en-US" sz="1800" dirty="0">
                <a:solidFill>
                  <a:schemeClr val="tx1"/>
                </a:solidFill>
                <a:latin typeface="Aptos" panose="020B0004020202020204" pitchFamily="34" charset="0"/>
              </a:rPr>
              <a:t> </a:t>
            </a:r>
            <a:r>
              <a:rPr lang="en-AU" sz="1800" b="0" i="0" dirty="0">
                <a:solidFill>
                  <a:srgbClr val="001D35"/>
                </a:solidFill>
                <a:effectLst/>
                <a:latin typeface="Aptos" panose="020B0004020202020204" pitchFamily="34" charset="0"/>
              </a:rPr>
              <a:t>popular data manipulation library</a:t>
            </a:r>
          </a:p>
          <a:p>
            <a:pPr lvl="1" eaLnBrk="1" hangingPunct="1">
              <a:spcBef>
                <a:spcPct val="0"/>
              </a:spcBef>
              <a:buClr>
                <a:schemeClr val="accent2"/>
              </a:buClr>
              <a:buFont typeface="Wingdings" pitchFamily="2" charset="2"/>
              <a:buChar char="§"/>
            </a:pPr>
            <a:r>
              <a:rPr lang="en-AU" altLang="en-US" sz="1800" dirty="0" err="1">
                <a:solidFill>
                  <a:srgbClr val="001D35"/>
                </a:solidFill>
                <a:latin typeface="Aptos" panose="020B0004020202020204" pitchFamily="34" charset="0"/>
              </a:rPr>
              <a:t>stringr</a:t>
            </a:r>
            <a:r>
              <a:rPr lang="en-AU" altLang="en-US" sz="1800" dirty="0">
                <a:solidFill>
                  <a:srgbClr val="001D35"/>
                </a:solidFill>
                <a:latin typeface="Aptos" panose="020B0004020202020204" pitchFamily="34" charset="0"/>
              </a:rPr>
              <a:t> f</a:t>
            </a:r>
            <a:r>
              <a:rPr lang="en-AU" sz="1800" b="0" i="0" dirty="0">
                <a:solidFill>
                  <a:srgbClr val="001D35"/>
                </a:solidFill>
                <a:effectLst/>
                <a:latin typeface="Aptos" panose="020B0004020202020204" pitchFamily="34" charset="0"/>
              </a:rPr>
              <a:t>or string manipulation.</a:t>
            </a:r>
            <a:endParaRPr lang="en-US" altLang="en-US" sz="1800" dirty="0">
              <a:solidFill>
                <a:schemeClr val="tx1"/>
              </a:solidFill>
              <a:latin typeface="Aptos" panose="020B0004020202020204" pitchFamily="34" charset="0"/>
            </a:endParaRP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ggplot2 package provides many graphical functions</a:t>
            </a:r>
          </a:p>
          <a:p>
            <a:pPr marL="457200" lvl="1" indent="0" eaLnBrk="1" hangingPunct="1">
              <a:spcBef>
                <a:spcPct val="0"/>
              </a:spcBef>
              <a:buClr>
                <a:schemeClr val="accent2"/>
              </a:buCl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When you first install R, many 'core' packages come bundled with the installation; other packages must be manually added</a:t>
            </a:r>
          </a:p>
        </p:txBody>
      </p:sp>
      <p:pic>
        <p:nvPicPr>
          <p:cNvPr id="26628" name="Picture 4" descr="Taller de Introducción a R">
            <a:extLst>
              <a:ext uri="{FF2B5EF4-FFF2-40B4-BE49-F238E27FC236}">
                <a16:creationId xmlns:a16="http://schemas.microsoft.com/office/drawing/2014/main" id="{E9E94271-275A-F58B-3D1E-7B59E70E6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0727" y="1663786"/>
            <a:ext cx="3651868" cy="3530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a:extLst>
              <a:ext uri="{FF2B5EF4-FFF2-40B4-BE49-F238E27FC236}">
                <a16:creationId xmlns:a16="http://schemas.microsoft.com/office/drawing/2014/main" id="{008B4FFC-C1BA-C67C-FA6E-B49364797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0"/>
            <a:ext cx="731361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C084A-182F-CC87-D61B-C8DE4F10A421}"/>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6836DD02-B6A8-C8BA-470B-84E4E32FB7BD}"/>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615666BC-92EA-04A5-5C02-59CEB7A6EF5A}"/>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 name="Picture 6" descr="1 R and RStudio: Installation and Setup – An Introduction to Data Analysis">
            <a:extLst>
              <a:ext uri="{FF2B5EF4-FFF2-40B4-BE49-F238E27FC236}">
                <a16:creationId xmlns:a16="http://schemas.microsoft.com/office/drawing/2014/main" id="{90803076-1B49-E26C-4488-AE67D6258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842" y="2753048"/>
            <a:ext cx="4656082" cy="250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79520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8BF0-56C2-9946-1B2A-156C74DA389D}"/>
              </a:ext>
            </a:extLst>
          </p:cNvPr>
          <p:cNvSpPr>
            <a:spLocks noGrp="1"/>
          </p:cNvSpPr>
          <p:nvPr>
            <p:ph type="title"/>
          </p:nvPr>
        </p:nvSpPr>
        <p:spPr>
          <a:xfrm>
            <a:off x="829733" y="204259"/>
            <a:ext cx="10515600" cy="1325563"/>
          </a:xfrm>
        </p:spPr>
        <p:txBody>
          <a:bodyPr/>
          <a:lstStyle/>
          <a:p>
            <a:pPr eaLnBrk="1" hangingPunct="1">
              <a:lnSpc>
                <a:spcPct val="90000"/>
              </a:lnSpc>
              <a:spcBef>
                <a:spcPts val="500"/>
              </a:spcBef>
              <a:buClr>
                <a:schemeClr val="accent2"/>
              </a:buClr>
            </a:pPr>
            <a:r>
              <a:rPr lang="en-US" altLang="en-US" sz="4400" b="1" dirty="0"/>
              <a:t>3. Installation and set-up (3 mins)</a:t>
            </a:r>
          </a:p>
        </p:txBody>
      </p:sp>
      <p:sp>
        <p:nvSpPr>
          <p:cNvPr id="3" name="Content Placeholder 2">
            <a:extLst>
              <a:ext uri="{FF2B5EF4-FFF2-40B4-BE49-F238E27FC236}">
                <a16:creationId xmlns:a16="http://schemas.microsoft.com/office/drawing/2014/main" id="{67E534BF-720D-9B12-D0D9-11150A74B97B}"/>
              </a:ext>
            </a:extLst>
          </p:cNvPr>
          <p:cNvSpPr>
            <a:spLocks noGrp="1"/>
          </p:cNvSpPr>
          <p:nvPr>
            <p:ph idx="1"/>
          </p:nvPr>
        </p:nvSpPr>
        <p:spPr>
          <a:xfrm>
            <a:off x="771939" y="1690688"/>
            <a:ext cx="6166743" cy="4351338"/>
          </a:xfrm>
        </p:spPr>
        <p:txBody>
          <a:bodyPr>
            <a:noAutofit/>
          </a:bodyPr>
          <a:lstStyle/>
          <a:p>
            <a:pPr marL="0" indent="0">
              <a:buNone/>
            </a:pPr>
            <a:r>
              <a:rPr lang="en-US" sz="4000" dirty="0"/>
              <a:t>If you have not already, install </a:t>
            </a:r>
            <a:r>
              <a:rPr lang="en-US" sz="4000" b="1" dirty="0"/>
              <a:t>R</a:t>
            </a:r>
            <a:r>
              <a:rPr lang="en-US" sz="4000" dirty="0"/>
              <a:t> </a:t>
            </a:r>
            <a:r>
              <a:rPr lang="en-US" sz="4000" u="sng" dirty="0"/>
              <a:t>and</a:t>
            </a:r>
            <a:r>
              <a:rPr lang="en-US" sz="4000" dirty="0"/>
              <a:t> </a:t>
            </a:r>
            <a:r>
              <a:rPr lang="en-US" sz="4000" b="1" dirty="0"/>
              <a:t>RStudio</a:t>
            </a:r>
            <a:r>
              <a:rPr lang="en-US" sz="4000" dirty="0"/>
              <a:t> on your computer</a:t>
            </a:r>
          </a:p>
          <a:p>
            <a:pPr marL="0" indent="0">
              <a:buNone/>
            </a:pPr>
            <a:endParaRPr lang="en-US" sz="4000" dirty="0"/>
          </a:p>
          <a:p>
            <a:pPr marL="0" indent="0">
              <a:buNone/>
            </a:pPr>
            <a:r>
              <a:rPr lang="en-US" sz="4000" dirty="0">
                <a:hlinkClick r:id="rId3"/>
              </a:rPr>
              <a:t>https://posit.co/download/rstudio-desktop/</a:t>
            </a:r>
            <a:endParaRPr lang="en-US" sz="4000" dirty="0"/>
          </a:p>
          <a:p>
            <a:pPr lvl="1"/>
            <a:r>
              <a:rPr lang="en-US" sz="3600" dirty="0"/>
              <a:t>Choose any mirror, closer ones will be faster</a:t>
            </a:r>
          </a:p>
          <a:p>
            <a:endParaRPr lang="en-US" sz="4000" dirty="0"/>
          </a:p>
          <a:p>
            <a:pPr marL="0" indent="0">
              <a:buNone/>
            </a:pPr>
            <a:endParaRPr lang="en-US" sz="4000" dirty="0"/>
          </a:p>
          <a:p>
            <a:endParaRPr lang="en-US" sz="4000" dirty="0"/>
          </a:p>
        </p:txBody>
      </p:sp>
      <p:pic>
        <p:nvPicPr>
          <p:cNvPr id="4" name="Picture 3">
            <a:extLst>
              <a:ext uri="{FF2B5EF4-FFF2-40B4-BE49-F238E27FC236}">
                <a16:creationId xmlns:a16="http://schemas.microsoft.com/office/drawing/2014/main" id="{0A65B1FB-A005-E1B5-DEA4-3A8333DAA134}"/>
              </a:ext>
            </a:extLst>
          </p:cNvPr>
          <p:cNvPicPr>
            <a:picLocks noChangeAspect="1"/>
          </p:cNvPicPr>
          <p:nvPr/>
        </p:nvPicPr>
        <p:blipFill>
          <a:blip r:embed="rId4"/>
          <a:stretch>
            <a:fillRect/>
          </a:stretch>
        </p:blipFill>
        <p:spPr>
          <a:xfrm>
            <a:off x="6845297" y="1474662"/>
            <a:ext cx="5346703" cy="3571540"/>
          </a:xfrm>
          <a:prstGeom prst="rect">
            <a:avLst/>
          </a:prstGeom>
        </p:spPr>
      </p:pic>
    </p:spTree>
    <p:extLst>
      <p:ext uri="{BB962C8B-B14F-4D97-AF65-F5344CB8AC3E}">
        <p14:creationId xmlns:p14="http://schemas.microsoft.com/office/powerpoint/2010/main" val="3637801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382000" cy="944562"/>
          </a:xfrm>
        </p:spPr>
        <p:txBody>
          <a:bodyPr/>
          <a:lstStyle/>
          <a:p>
            <a:r>
              <a:rPr lang="en-US" dirty="0"/>
              <a:t>Load up R</a:t>
            </a:r>
          </a:p>
        </p:txBody>
      </p:sp>
      <p:sp>
        <p:nvSpPr>
          <p:cNvPr id="3" name="Content Placeholder 2"/>
          <p:cNvSpPr>
            <a:spLocks noGrp="1"/>
          </p:cNvSpPr>
          <p:nvPr>
            <p:ph idx="1"/>
          </p:nvPr>
        </p:nvSpPr>
        <p:spPr>
          <a:xfrm>
            <a:off x="1981200" y="1447800"/>
            <a:ext cx="3505200" cy="5105400"/>
          </a:xfrm>
        </p:spPr>
        <p:txBody>
          <a:bodyPr/>
          <a:lstStyle/>
          <a:p>
            <a:r>
              <a:rPr lang="en-US" dirty="0"/>
              <a:t>Find the standalone R program </a:t>
            </a:r>
          </a:p>
          <a:p>
            <a:r>
              <a:rPr lang="en-US" dirty="0"/>
              <a:t>Open it</a:t>
            </a:r>
          </a:p>
          <a:p>
            <a:r>
              <a:rPr lang="en-US" dirty="0"/>
              <a:t>Enter commands at the </a:t>
            </a:r>
            <a:r>
              <a:rPr lang="en-US" sz="2000" dirty="0">
                <a:latin typeface="Aptos" panose="020B0004020202020204" pitchFamily="34" charset="0"/>
                <a:cs typeface="Courier New" panose="02070309020205020404" pitchFamily="49" charset="0"/>
              </a:rPr>
              <a:t>&gt;</a:t>
            </a:r>
            <a:r>
              <a:rPr lang="en-US" dirty="0"/>
              <a:t> sign, e.g.</a:t>
            </a:r>
          </a:p>
          <a:p>
            <a:pPr indent="0">
              <a:buNone/>
            </a:pPr>
            <a:r>
              <a:rPr lang="en-US" sz="2400" dirty="0">
                <a:solidFill>
                  <a:srgbClr val="0000FF"/>
                </a:solidFill>
                <a:latin typeface="Aptos" panose="020B0004020202020204" pitchFamily="34" charset="0"/>
                <a:cs typeface="Courier New" panose="02070309020205020404" pitchFamily="49" charset="0"/>
              </a:rPr>
              <a:t>&gt; 2 + 4</a:t>
            </a:r>
          </a:p>
          <a:p>
            <a:pPr indent="0">
              <a:buNone/>
            </a:pPr>
            <a:r>
              <a:rPr lang="en-US" sz="2400" dirty="0">
                <a:solidFill>
                  <a:srgbClr val="0000FF"/>
                </a:solidFill>
                <a:latin typeface="Aptos" panose="020B0004020202020204" pitchFamily="34" charset="0"/>
                <a:cs typeface="Courier New" panose="02070309020205020404" pitchFamily="49" charset="0"/>
              </a:rPr>
              <a:t>&gt; x &lt;- 7</a:t>
            </a:r>
          </a:p>
          <a:p>
            <a:pPr indent="0">
              <a:buNone/>
            </a:pPr>
            <a:r>
              <a:rPr lang="en-US" sz="2400" dirty="0">
                <a:solidFill>
                  <a:srgbClr val="0000FF"/>
                </a:solidFill>
                <a:latin typeface="Aptos" panose="020B0004020202020204" pitchFamily="34" charset="0"/>
                <a:cs typeface="Courier New" panose="02070309020205020404" pitchFamily="49" charset="0"/>
              </a:rPr>
              <a:t>&gt; x + 19</a:t>
            </a:r>
          </a:p>
        </p:txBody>
      </p:sp>
      <p:pic>
        <p:nvPicPr>
          <p:cNvPr id="4099" name="Picture 3" descr="C:\Users\Trevor Branch\Documents\FISH552 Intro R\Background images\Standalone 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586" y="1616348"/>
            <a:ext cx="4886815" cy="396530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1602910">
            <a:off x="6018426" y="4691950"/>
            <a:ext cx="1600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3868445" y="4973686"/>
            <a:ext cx="809623" cy="8086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62008" y="5695168"/>
            <a:ext cx="3937553" cy="369332"/>
          </a:xfrm>
          <a:prstGeom prst="rect">
            <a:avLst/>
          </a:prstGeom>
          <a:noFill/>
        </p:spPr>
        <p:txBody>
          <a:bodyPr wrap="none" rtlCol="0">
            <a:spAutoFit/>
          </a:bodyPr>
          <a:lstStyle/>
          <a:p>
            <a:r>
              <a:rPr lang="en-US" dirty="0">
                <a:solidFill>
                  <a:schemeClr val="bg1">
                    <a:lumMod val="50000"/>
                  </a:schemeClr>
                </a:solidFill>
              </a:rPr>
              <a:t>This font means this is an R command</a:t>
            </a:r>
          </a:p>
        </p:txBody>
      </p:sp>
      <p:cxnSp>
        <p:nvCxnSpPr>
          <p:cNvPr id="11" name="Straight Arrow Connector 10"/>
          <p:cNvCxnSpPr/>
          <p:nvPr/>
        </p:nvCxnSpPr>
        <p:spPr>
          <a:xfrm flipH="1" flipV="1">
            <a:off x="2514600" y="5041083"/>
            <a:ext cx="152400" cy="78958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73119" y="5830670"/>
            <a:ext cx="1986506" cy="646331"/>
          </a:xfrm>
          <a:prstGeom prst="rect">
            <a:avLst/>
          </a:prstGeom>
          <a:noFill/>
        </p:spPr>
        <p:txBody>
          <a:bodyPr wrap="none" rtlCol="0">
            <a:spAutoFit/>
          </a:bodyPr>
          <a:lstStyle/>
          <a:p>
            <a:pPr algn="ctr"/>
            <a:r>
              <a:rPr lang="en-US" dirty="0">
                <a:solidFill>
                  <a:schemeClr val="bg1">
                    <a:lumMod val="50000"/>
                  </a:schemeClr>
                </a:solidFill>
              </a:rPr>
              <a:t>The &gt; is the R </a:t>
            </a:r>
          </a:p>
          <a:p>
            <a:pPr algn="ctr"/>
            <a:r>
              <a:rPr lang="en-US" dirty="0">
                <a:solidFill>
                  <a:schemeClr val="bg1">
                    <a:lumMod val="50000"/>
                  </a:schemeClr>
                </a:solidFill>
              </a:rPr>
              <a:t>command prompt</a:t>
            </a:r>
          </a:p>
        </p:txBody>
      </p:sp>
      <p:cxnSp>
        <p:nvCxnSpPr>
          <p:cNvPr id="16" name="Straight Arrow Connector 15"/>
          <p:cNvCxnSpPr/>
          <p:nvPr/>
        </p:nvCxnSpPr>
        <p:spPr>
          <a:xfrm flipH="1" flipV="1">
            <a:off x="3727425" y="4038602"/>
            <a:ext cx="950643" cy="17525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820171" y="4565136"/>
            <a:ext cx="857897" cy="121718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The Five Best Rappers Of The 80s — Back In The Day Cafe Flashback">
            <a:extLst>
              <a:ext uri="{FF2B5EF4-FFF2-40B4-BE49-F238E27FC236}">
                <a16:creationId xmlns:a16="http://schemas.microsoft.com/office/drawing/2014/main" id="{1BADED33-CF5A-5590-2D36-0AA3C090A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029" y="0"/>
            <a:ext cx="4044637" cy="26998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Trevor Branch\Documents\FISH552 Intro R\Background images\R icon.png">
            <a:extLst>
              <a:ext uri="{FF2B5EF4-FFF2-40B4-BE49-F238E27FC236}">
                <a16:creationId xmlns:a16="http://schemas.microsoft.com/office/drawing/2014/main" id="{2CBCC4B9-5BD4-8418-7CF4-AEDF8BECBB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9528" y="1487777"/>
            <a:ext cx="981335" cy="981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570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611" y="0"/>
            <a:ext cx="7729728" cy="1188720"/>
          </a:xfrm>
        </p:spPr>
        <p:txBody>
          <a:bodyPr/>
          <a:lstStyle/>
          <a:p>
            <a:r>
              <a:rPr lang="en-US" dirty="0"/>
              <a:t>What is R doing?</a:t>
            </a:r>
          </a:p>
        </p:txBody>
      </p:sp>
      <p:sp>
        <p:nvSpPr>
          <p:cNvPr id="3" name="Content Placeholder 2"/>
          <p:cNvSpPr>
            <a:spLocks noGrp="1"/>
          </p:cNvSpPr>
          <p:nvPr>
            <p:ph idx="1"/>
          </p:nvPr>
        </p:nvSpPr>
        <p:spPr/>
        <p:txBody>
          <a:bodyPr>
            <a:normAutofit/>
          </a:bodyPr>
          <a:lstStyle/>
          <a:p>
            <a:pPr marL="0" indent="0">
              <a:buNone/>
            </a:pPr>
            <a:r>
              <a:rPr lang="en-US" sz="2400" dirty="0">
                <a:solidFill>
                  <a:srgbClr val="0000FF"/>
                </a:solidFill>
                <a:latin typeface="Aptos" panose="020B0004020202020204" pitchFamily="34" charset="0"/>
                <a:cs typeface="Courier New" panose="02070309020205020404" pitchFamily="49" charset="0"/>
              </a:rPr>
              <a:t>&gt; 2+4</a:t>
            </a:r>
          </a:p>
          <a:p>
            <a:pPr marL="0" indent="0">
              <a:buNone/>
            </a:pPr>
            <a:r>
              <a:rPr lang="en-US" sz="2000" dirty="0">
                <a:latin typeface="Aptos" panose="020B0004020202020204" pitchFamily="34" charset="0"/>
                <a:cs typeface="Courier New" panose="02070309020205020404" pitchFamily="49" charset="0"/>
              </a:rPr>
              <a:t>[1] 6</a:t>
            </a:r>
          </a:p>
          <a:p>
            <a:pPr marL="0" indent="0">
              <a:buNone/>
            </a:pPr>
            <a:r>
              <a:rPr lang="en-US" sz="2400" dirty="0">
                <a:solidFill>
                  <a:srgbClr val="0000FF"/>
                </a:solidFill>
                <a:latin typeface="Aptos" panose="020B0004020202020204" pitchFamily="34" charset="0"/>
                <a:cs typeface="Courier New" panose="02070309020205020404" pitchFamily="49" charset="0"/>
              </a:rPr>
              <a:t>&gt; x &lt;- 7</a:t>
            </a:r>
          </a:p>
          <a:p>
            <a:pPr marL="0" indent="0">
              <a:buNone/>
            </a:pPr>
            <a:r>
              <a:rPr lang="en-US" sz="2400" dirty="0">
                <a:solidFill>
                  <a:srgbClr val="0000FF"/>
                </a:solidFill>
                <a:latin typeface="Aptos" panose="020B0004020202020204" pitchFamily="34" charset="0"/>
                <a:cs typeface="Courier New" panose="02070309020205020404" pitchFamily="49" charset="0"/>
              </a:rPr>
              <a:t>&gt; x + 19</a:t>
            </a:r>
          </a:p>
          <a:p>
            <a:pPr marL="0" indent="0">
              <a:buNone/>
            </a:pPr>
            <a:r>
              <a:rPr lang="en-US" sz="2000" dirty="0">
                <a:latin typeface="Aptos" panose="020B0004020202020204" pitchFamily="34" charset="0"/>
                <a:cs typeface="Courier New" panose="02070309020205020404" pitchFamily="49" charset="0"/>
              </a:rPr>
              <a:t>[1] 26</a:t>
            </a:r>
          </a:p>
          <a:p>
            <a:pPr marL="0" indent="0">
              <a:buNone/>
            </a:pPr>
            <a:r>
              <a:rPr lang="en-US" sz="2400" dirty="0">
                <a:solidFill>
                  <a:srgbClr val="0000FF"/>
                </a:solidFill>
                <a:latin typeface="Aptos" panose="020B0004020202020204" pitchFamily="34" charset="0"/>
                <a:cs typeface="Courier New" panose="02070309020205020404" pitchFamily="49" charset="0"/>
              </a:rPr>
              <a:t>&gt; X + 10</a:t>
            </a:r>
          </a:p>
          <a:p>
            <a:pPr marL="0" indent="0">
              <a:buNone/>
            </a:pPr>
            <a:r>
              <a:rPr lang="en-US" sz="2000" dirty="0">
                <a:latin typeface="Aptos" panose="020B0004020202020204" pitchFamily="34" charset="0"/>
                <a:cs typeface="Courier New" panose="02070309020205020404" pitchFamily="49" charset="0"/>
              </a:rPr>
              <a:t>Error: object 'X' not found</a:t>
            </a:r>
          </a:p>
        </p:txBody>
      </p:sp>
      <p:sp>
        <p:nvSpPr>
          <p:cNvPr id="4" name="TextBox 3"/>
          <p:cNvSpPr txBox="1"/>
          <p:nvPr/>
        </p:nvSpPr>
        <p:spPr>
          <a:xfrm>
            <a:off x="3749041" y="1334870"/>
            <a:ext cx="6348341" cy="646331"/>
          </a:xfrm>
          <a:prstGeom prst="rect">
            <a:avLst/>
          </a:prstGeom>
          <a:noFill/>
        </p:spPr>
        <p:txBody>
          <a:bodyPr wrap="none" rtlCol="0">
            <a:spAutoFit/>
          </a:bodyPr>
          <a:lstStyle/>
          <a:p>
            <a:r>
              <a:rPr lang="en-US" dirty="0">
                <a:solidFill>
                  <a:schemeClr val="bg1">
                    <a:lumMod val="50000"/>
                  </a:schemeClr>
                </a:solidFill>
              </a:rPr>
              <a:t>The </a:t>
            </a:r>
            <a:r>
              <a:rPr lang="en-US" b="1" dirty="0"/>
              <a:t>[1] </a:t>
            </a:r>
            <a:r>
              <a:rPr lang="en-US" dirty="0">
                <a:solidFill>
                  <a:schemeClr val="bg1">
                    <a:lumMod val="50000"/>
                  </a:schemeClr>
                </a:solidFill>
              </a:rPr>
              <a:t>means the first element of a vector</a:t>
            </a:r>
          </a:p>
          <a:p>
            <a:r>
              <a:rPr lang="en-US" dirty="0">
                <a:solidFill>
                  <a:schemeClr val="bg1">
                    <a:lumMod val="50000"/>
                  </a:schemeClr>
                </a:solidFill>
              </a:rPr>
              <a:t>Even a single number in R is a vector, so “6” is a vector of size 1</a:t>
            </a:r>
          </a:p>
        </p:txBody>
      </p:sp>
      <p:cxnSp>
        <p:nvCxnSpPr>
          <p:cNvPr id="5" name="Straight Arrow Connector 4"/>
          <p:cNvCxnSpPr>
            <a:stCxn id="4" idx="1"/>
          </p:cNvCxnSpPr>
          <p:nvPr/>
        </p:nvCxnSpPr>
        <p:spPr>
          <a:xfrm flipH="1">
            <a:off x="2514600" y="1658036"/>
            <a:ext cx="1234440" cy="32316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H="1">
            <a:off x="2387600" y="2766716"/>
            <a:ext cx="1651000" cy="179684"/>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38600" y="2630270"/>
            <a:ext cx="6756530" cy="646331"/>
          </a:xfrm>
          <a:prstGeom prst="rect">
            <a:avLst/>
          </a:prstGeom>
          <a:noFill/>
        </p:spPr>
        <p:txBody>
          <a:bodyPr wrap="none" rtlCol="0">
            <a:spAutoFit/>
          </a:bodyPr>
          <a:lstStyle/>
          <a:p>
            <a:r>
              <a:rPr lang="en-US" b="1" dirty="0"/>
              <a:t>&lt;- </a:t>
            </a:r>
            <a:r>
              <a:rPr lang="en-US" dirty="0">
                <a:solidFill>
                  <a:schemeClr val="bg1">
                    <a:lumMod val="50000"/>
                  </a:schemeClr>
                </a:solidFill>
              </a:rPr>
              <a:t>means “assign” in this case “assign the value 7 to the variable x”</a:t>
            </a:r>
          </a:p>
          <a:p>
            <a:r>
              <a:rPr lang="en-US" dirty="0">
                <a:solidFill>
                  <a:schemeClr val="bg1">
                    <a:lumMod val="50000"/>
                  </a:schemeClr>
                </a:solidFill>
              </a:rPr>
              <a:t>Some use = for this purpose but it is frowned upon</a:t>
            </a:r>
          </a:p>
        </p:txBody>
      </p:sp>
      <p:cxnSp>
        <p:nvCxnSpPr>
          <p:cNvPr id="11" name="Straight Arrow Connector 10"/>
          <p:cNvCxnSpPr>
            <a:cxnSpLocks/>
            <a:stCxn id="12" idx="1"/>
          </p:cNvCxnSpPr>
          <p:nvPr/>
        </p:nvCxnSpPr>
        <p:spPr>
          <a:xfrm flipH="1" flipV="1">
            <a:off x="2540000" y="3403600"/>
            <a:ext cx="1498600" cy="1769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38600" y="3395870"/>
            <a:ext cx="4568110" cy="369332"/>
          </a:xfrm>
          <a:prstGeom prst="rect">
            <a:avLst/>
          </a:prstGeom>
          <a:noFill/>
        </p:spPr>
        <p:txBody>
          <a:bodyPr wrap="none" rtlCol="0">
            <a:spAutoFit/>
          </a:bodyPr>
          <a:lstStyle/>
          <a:p>
            <a:r>
              <a:rPr lang="en-US" dirty="0">
                <a:solidFill>
                  <a:schemeClr val="bg1">
                    <a:lumMod val="50000"/>
                  </a:schemeClr>
                </a:solidFill>
              </a:rPr>
              <a:t>Adding 19 to x gives the expected value of 26</a:t>
            </a:r>
          </a:p>
        </p:txBody>
      </p:sp>
      <p:cxnSp>
        <p:nvCxnSpPr>
          <p:cNvPr id="13" name="Straight Arrow Connector 12"/>
          <p:cNvCxnSpPr>
            <a:cxnSpLocks/>
          </p:cNvCxnSpPr>
          <p:nvPr/>
        </p:nvCxnSpPr>
        <p:spPr>
          <a:xfrm flipH="1" flipV="1">
            <a:off x="2387600" y="4233333"/>
            <a:ext cx="804333" cy="26246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76600" y="4652665"/>
            <a:ext cx="4015740" cy="923330"/>
          </a:xfrm>
          <a:prstGeom prst="rect">
            <a:avLst/>
          </a:prstGeom>
          <a:noFill/>
        </p:spPr>
        <p:txBody>
          <a:bodyPr wrap="square" rtlCol="0">
            <a:spAutoFit/>
          </a:bodyPr>
          <a:lstStyle/>
          <a:p>
            <a:r>
              <a:rPr lang="en-US" dirty="0">
                <a:solidFill>
                  <a:schemeClr val="bg1">
                    <a:lumMod val="50000"/>
                  </a:schemeClr>
                </a:solidFill>
              </a:rPr>
              <a:t>X is not the same as x</a:t>
            </a:r>
          </a:p>
          <a:p>
            <a:r>
              <a:rPr lang="en-US" dirty="0">
                <a:solidFill>
                  <a:schemeClr val="bg1">
                    <a:lumMod val="50000"/>
                  </a:schemeClr>
                </a:solidFill>
              </a:rPr>
              <a:t>R is </a:t>
            </a:r>
            <a:r>
              <a:rPr lang="en-US" b="1" dirty="0"/>
              <a:t>case sensitive</a:t>
            </a:r>
            <a:r>
              <a:rPr lang="en-US" dirty="0">
                <a:solidFill>
                  <a:schemeClr val="bg1">
                    <a:lumMod val="50000"/>
                  </a:schemeClr>
                </a:solidFill>
              </a:rPr>
              <a:t>: upper case letters are different to lower case letters</a:t>
            </a:r>
          </a:p>
        </p:txBody>
      </p:sp>
    </p:spTree>
    <p:extLst>
      <p:ext uri="{BB962C8B-B14F-4D97-AF65-F5344CB8AC3E}">
        <p14:creationId xmlns:p14="http://schemas.microsoft.com/office/powerpoint/2010/main" val="120578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3" y="187325"/>
            <a:ext cx="11353800" cy="1325563"/>
          </a:xfrm>
        </p:spPr>
        <p:txBody>
          <a:bodyPr>
            <a:normAutofit/>
          </a:bodyPr>
          <a:lstStyle/>
          <a:p>
            <a:r>
              <a:rPr lang="en-US" dirty="0" err="1"/>
              <a:t>Rstudio</a:t>
            </a:r>
            <a:r>
              <a:rPr lang="en-US" dirty="0"/>
              <a:t>: An Integrated Development Environment</a:t>
            </a:r>
          </a:p>
        </p:txBody>
      </p:sp>
      <p:sp>
        <p:nvSpPr>
          <p:cNvPr id="4" name="Content Placeholder 2"/>
          <p:cNvSpPr>
            <a:spLocks noGrp="1"/>
          </p:cNvSpPr>
          <p:nvPr>
            <p:ph idx="1"/>
          </p:nvPr>
        </p:nvSpPr>
        <p:spPr>
          <a:xfrm>
            <a:off x="406400" y="1447800"/>
            <a:ext cx="9804400" cy="5105400"/>
          </a:xfrm>
        </p:spPr>
        <p:txBody>
          <a:bodyPr>
            <a:normAutofit/>
          </a:bodyPr>
          <a:lstStyle/>
          <a:p>
            <a:r>
              <a:rPr lang="en-US" dirty="0"/>
              <a:t>It is tedious to write R code in the command line</a:t>
            </a:r>
          </a:p>
          <a:p>
            <a:r>
              <a:rPr lang="en-US" dirty="0"/>
              <a:t>Old style: create a text file (e.g. Notepad) and copy the code you want to run to the command line</a:t>
            </a:r>
          </a:p>
          <a:p>
            <a:r>
              <a:rPr lang="en-US" dirty="0"/>
              <a:t>Much better to use RStudio. Why? </a:t>
            </a:r>
          </a:p>
          <a:p>
            <a:pPr lvl="1"/>
            <a:r>
              <a:rPr lang="en-US" dirty="0"/>
              <a:t>Multiple input-output files</a:t>
            </a:r>
          </a:p>
          <a:p>
            <a:pPr lvl="1"/>
            <a:r>
              <a:rPr lang="en-US" dirty="0"/>
              <a:t>View variable values, color coding</a:t>
            </a:r>
          </a:p>
          <a:p>
            <a:pPr lvl="1"/>
            <a:r>
              <a:rPr lang="en-US" dirty="0"/>
              <a:t>Built-in help</a:t>
            </a:r>
          </a:p>
          <a:p>
            <a:pPr lvl="1"/>
            <a:r>
              <a:rPr lang="en-US" dirty="0"/>
              <a:t>Quick running of code</a:t>
            </a:r>
          </a:p>
          <a:p>
            <a:pPr lvl="1"/>
            <a:r>
              <a:rPr lang="en-US" dirty="0"/>
              <a:t>Easy file handling</a:t>
            </a:r>
          </a:p>
          <a:p>
            <a:pPr lvl="1"/>
            <a:r>
              <a:rPr lang="en-US" dirty="0"/>
              <a:t>Easy package installation</a:t>
            </a:r>
          </a:p>
          <a:p>
            <a:pPr lvl="1"/>
            <a:r>
              <a:rPr lang="en-US" dirty="0"/>
              <a:t>Many other reasons</a:t>
            </a:r>
          </a:p>
          <a:p>
            <a:endParaRPr lang="en-US" dirty="0"/>
          </a:p>
        </p:txBody>
      </p:sp>
      <p:pic>
        <p:nvPicPr>
          <p:cNvPr id="28674" name="Picture 2" descr="2 The R and RStudio Environments – Exploratory Data Analysis in R">
            <a:extLst>
              <a:ext uri="{FF2B5EF4-FFF2-40B4-BE49-F238E27FC236}">
                <a16:creationId xmlns:a16="http://schemas.microsoft.com/office/drawing/2014/main" id="{9743258B-CFF4-6B14-F825-636AC764D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800" y="3429000"/>
            <a:ext cx="6094199" cy="268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5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3000" y="1000471"/>
            <a:ext cx="7035800" cy="585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312559" y="1877729"/>
            <a:ext cx="1461362"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6" name="TextBox 5"/>
          <p:cNvSpPr txBox="1"/>
          <p:nvPr/>
        </p:nvSpPr>
        <p:spPr>
          <a:xfrm>
            <a:off x="6172201" y="3113861"/>
            <a:ext cx="2702215"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7" name="TextBox 6"/>
          <p:cNvSpPr txBox="1"/>
          <p:nvPr/>
        </p:nvSpPr>
        <p:spPr>
          <a:xfrm>
            <a:off x="6942668" y="4650667"/>
            <a:ext cx="1600823"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8" name="TextBox 7"/>
          <p:cNvSpPr txBox="1"/>
          <p:nvPr/>
        </p:nvSpPr>
        <p:spPr>
          <a:xfrm>
            <a:off x="3281681" y="4197595"/>
            <a:ext cx="2521075"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
        <p:nvSpPr>
          <p:cNvPr id="3" name="Title 1">
            <a:extLst>
              <a:ext uri="{FF2B5EF4-FFF2-40B4-BE49-F238E27FC236}">
                <a16:creationId xmlns:a16="http://schemas.microsoft.com/office/drawing/2014/main" id="{4FF0D925-06B8-BA4E-6C15-06BBCFEFFB81}"/>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An example</a:t>
            </a:r>
          </a:p>
        </p:txBody>
      </p:sp>
    </p:spTree>
    <p:extLst>
      <p:ext uri="{BB962C8B-B14F-4D97-AF65-F5344CB8AC3E}">
        <p14:creationId xmlns:p14="http://schemas.microsoft.com/office/powerpoint/2010/main" val="103632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2504A-6CC4-5EDA-8A6A-91B37BEB7AB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CAE28A7-715D-2E18-13BB-2F3C46283AFF}"/>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BECCD93D-988E-7931-C62B-2BA1B895AC3A}"/>
              </a:ext>
            </a:extLst>
          </p:cNvPr>
          <p:cNvPicPr>
            <a:picLocks noChangeAspect="1"/>
          </p:cNvPicPr>
          <p:nvPr/>
        </p:nvPicPr>
        <p:blipFill>
          <a:blip r:embed="rId3"/>
          <a:stretch>
            <a:fillRect/>
          </a:stretch>
        </p:blipFill>
        <p:spPr>
          <a:xfrm>
            <a:off x="1312433" y="1010883"/>
            <a:ext cx="10015370" cy="5633645"/>
          </a:xfrm>
          <a:prstGeom prst="rect">
            <a:avLst/>
          </a:prstGeom>
        </p:spPr>
      </p:pic>
      <p:grpSp>
        <p:nvGrpSpPr>
          <p:cNvPr id="14" name="Group 13">
            <a:extLst>
              <a:ext uri="{FF2B5EF4-FFF2-40B4-BE49-F238E27FC236}">
                <a16:creationId xmlns:a16="http://schemas.microsoft.com/office/drawing/2014/main" id="{DEE80933-B4C1-B395-1616-1A5612DED9B2}"/>
              </a:ext>
            </a:extLst>
          </p:cNvPr>
          <p:cNvGrpSpPr/>
          <p:nvPr/>
        </p:nvGrpSpPr>
        <p:grpSpPr>
          <a:xfrm>
            <a:off x="3317725" y="1877729"/>
            <a:ext cx="6786777" cy="4046277"/>
            <a:chOff x="3317725" y="1877729"/>
            <a:chExt cx="6786777" cy="4046277"/>
          </a:xfrm>
        </p:grpSpPr>
        <p:sp>
          <p:nvSpPr>
            <p:cNvPr id="4" name="TextBox 3">
              <a:extLst>
                <a:ext uri="{FF2B5EF4-FFF2-40B4-BE49-F238E27FC236}">
                  <a16:creationId xmlns:a16="http://schemas.microsoft.com/office/drawing/2014/main" id="{14EA1251-C3E8-49D9-32FE-35AA3910F9CF}"/>
                </a:ext>
              </a:extLst>
            </p:cNvPr>
            <p:cNvSpPr txBox="1"/>
            <p:nvPr/>
          </p:nvSpPr>
          <p:spPr>
            <a:xfrm>
              <a:off x="4312559" y="1877729"/>
              <a:ext cx="1461362"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5" name="TextBox 4">
              <a:extLst>
                <a:ext uri="{FF2B5EF4-FFF2-40B4-BE49-F238E27FC236}">
                  <a16:creationId xmlns:a16="http://schemas.microsoft.com/office/drawing/2014/main" id="{D8E9B7E7-C945-AEB7-E0FB-7C50B710984C}"/>
                </a:ext>
              </a:extLst>
            </p:cNvPr>
            <p:cNvSpPr txBox="1"/>
            <p:nvPr/>
          </p:nvSpPr>
          <p:spPr>
            <a:xfrm>
              <a:off x="7402287" y="2351861"/>
              <a:ext cx="2702215"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6" name="TextBox 5">
              <a:extLst>
                <a:ext uri="{FF2B5EF4-FFF2-40B4-BE49-F238E27FC236}">
                  <a16:creationId xmlns:a16="http://schemas.microsoft.com/office/drawing/2014/main" id="{CF7301E3-9CFD-C02A-9B39-BD6496D28E61}"/>
                </a:ext>
              </a:extLst>
            </p:cNvPr>
            <p:cNvSpPr txBox="1"/>
            <p:nvPr/>
          </p:nvSpPr>
          <p:spPr>
            <a:xfrm>
              <a:off x="3317725" y="4628896"/>
              <a:ext cx="1600823"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7" name="TextBox 6">
              <a:extLst>
                <a:ext uri="{FF2B5EF4-FFF2-40B4-BE49-F238E27FC236}">
                  <a16:creationId xmlns:a16="http://schemas.microsoft.com/office/drawing/2014/main" id="{6E157895-C10B-C94F-383E-1BD87A5112A2}"/>
                </a:ext>
              </a:extLst>
            </p:cNvPr>
            <p:cNvSpPr txBox="1"/>
            <p:nvPr/>
          </p:nvSpPr>
          <p:spPr>
            <a:xfrm>
              <a:off x="7472681" y="4480624"/>
              <a:ext cx="2521075"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
          <p:nvSpPr>
            <p:cNvPr id="12" name="Curved Down Arrow 11">
              <a:extLst>
                <a:ext uri="{FF2B5EF4-FFF2-40B4-BE49-F238E27FC236}">
                  <a16:creationId xmlns:a16="http://schemas.microsoft.com/office/drawing/2014/main" id="{984F8D85-6612-1C7E-4A91-D7358D864AF6}"/>
                </a:ext>
              </a:extLst>
            </p:cNvPr>
            <p:cNvSpPr/>
            <p:nvPr/>
          </p:nvSpPr>
          <p:spPr>
            <a:xfrm>
              <a:off x="5063381" y="3907971"/>
              <a:ext cx="2065238" cy="73152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solidFill>
                  <a:schemeClr val="tx1"/>
                </a:solidFill>
              </a:endParaRPr>
            </a:p>
          </p:txBody>
        </p:sp>
        <p:sp>
          <p:nvSpPr>
            <p:cNvPr id="13" name="Curved Down Arrow 12">
              <a:extLst>
                <a:ext uri="{FF2B5EF4-FFF2-40B4-BE49-F238E27FC236}">
                  <a16:creationId xmlns:a16="http://schemas.microsoft.com/office/drawing/2014/main" id="{7413A86C-104B-A055-8AE5-01459A80ABA4}"/>
                </a:ext>
              </a:extLst>
            </p:cNvPr>
            <p:cNvSpPr/>
            <p:nvPr/>
          </p:nvSpPr>
          <p:spPr>
            <a:xfrm flipH="1" flipV="1">
              <a:off x="5150467" y="5192486"/>
              <a:ext cx="2065238" cy="73152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solidFill>
                  <a:schemeClr val="tx1"/>
                </a:solidFill>
              </a:endParaRPr>
            </a:p>
          </p:txBody>
        </p:sp>
      </p:grpSp>
    </p:spTree>
    <p:extLst>
      <p:ext uri="{BB962C8B-B14F-4D97-AF65-F5344CB8AC3E}">
        <p14:creationId xmlns:p14="http://schemas.microsoft.com/office/powerpoint/2010/main" val="192744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33149-93F4-8FAD-001F-29752A69FA6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57A21F5-BD3A-AFDD-86D1-9DBB07F3341A}"/>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31FCA59F-4F0A-6B0D-B08A-4532CA2E6896}"/>
              </a:ext>
            </a:extLst>
          </p:cNvPr>
          <p:cNvPicPr>
            <a:picLocks noChangeAspect="1"/>
          </p:cNvPicPr>
          <p:nvPr/>
        </p:nvPicPr>
        <p:blipFill>
          <a:blip r:embed="rId3"/>
          <a:stretch>
            <a:fillRect/>
          </a:stretch>
        </p:blipFill>
        <p:spPr>
          <a:xfrm>
            <a:off x="1312433" y="1010883"/>
            <a:ext cx="10015370" cy="5633645"/>
          </a:xfrm>
          <a:prstGeom prst="rect">
            <a:avLst/>
          </a:prstGeom>
        </p:spPr>
      </p:pic>
      <p:pic>
        <p:nvPicPr>
          <p:cNvPr id="4" name="Picture 3">
            <a:extLst>
              <a:ext uri="{FF2B5EF4-FFF2-40B4-BE49-F238E27FC236}">
                <a16:creationId xmlns:a16="http://schemas.microsoft.com/office/drawing/2014/main" id="{FB33BBC9-333D-5B47-D27E-607CCB1CF4E5}"/>
              </a:ext>
            </a:extLst>
          </p:cNvPr>
          <p:cNvPicPr>
            <a:picLocks noChangeAspect="1"/>
          </p:cNvPicPr>
          <p:nvPr/>
        </p:nvPicPr>
        <p:blipFill>
          <a:blip r:embed="rId4"/>
          <a:srcRect t="2158"/>
          <a:stretch/>
        </p:blipFill>
        <p:spPr>
          <a:xfrm>
            <a:off x="1076960" y="914400"/>
            <a:ext cx="10799482" cy="5943600"/>
          </a:xfrm>
          <a:prstGeom prst="rect">
            <a:avLst/>
          </a:prstGeom>
        </p:spPr>
      </p:pic>
    </p:spTree>
    <p:extLst>
      <p:ext uri="{BB962C8B-B14F-4D97-AF65-F5344CB8AC3E}">
        <p14:creationId xmlns:p14="http://schemas.microsoft.com/office/powerpoint/2010/main" val="197223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3062D-E0A4-463A-9B16-14F4A4E1FE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B5D313-DC6F-F843-296C-C7A12E839038}"/>
              </a:ext>
            </a:extLst>
          </p:cNvPr>
          <p:cNvPicPr>
            <a:picLocks noChangeAspect="1"/>
          </p:cNvPicPr>
          <p:nvPr/>
        </p:nvPicPr>
        <p:blipFill>
          <a:blip r:embed="rId3"/>
          <a:stretch>
            <a:fillRect/>
          </a:stretch>
        </p:blipFill>
        <p:spPr>
          <a:xfrm>
            <a:off x="0" y="0"/>
            <a:ext cx="12192000" cy="6894340"/>
          </a:xfrm>
          <a:prstGeom prst="rect">
            <a:avLst/>
          </a:prstGeom>
        </p:spPr>
      </p:pic>
    </p:spTree>
    <p:extLst>
      <p:ext uri="{BB962C8B-B14F-4D97-AF65-F5344CB8AC3E}">
        <p14:creationId xmlns:p14="http://schemas.microsoft.com/office/powerpoint/2010/main" val="3472275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59C2E-F305-0B32-0249-EFF3BF561E7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63B855A-FCB5-F881-6B51-429E20854E3A}"/>
              </a:ext>
            </a:extLst>
          </p:cNvPr>
          <p:cNvSpPr>
            <a:spLocks noGrp="1"/>
          </p:cNvSpPr>
          <p:nvPr>
            <p:ph type="title"/>
          </p:nvPr>
        </p:nvSpPr>
        <p:spPr>
          <a:xfrm>
            <a:off x="364066" y="0"/>
            <a:ext cx="11353800" cy="1325563"/>
          </a:xfrm>
        </p:spPr>
        <p:txBody>
          <a:bodyPr>
            <a:normAutofit/>
          </a:bodyPr>
          <a:lstStyle/>
          <a:p>
            <a:pPr algn="ctr"/>
            <a:r>
              <a:rPr lang="en-US" dirty="0" err="1"/>
              <a:t>Rstudio</a:t>
            </a:r>
            <a:r>
              <a:rPr lang="en-US" dirty="0"/>
              <a:t>: </a:t>
            </a:r>
            <a:r>
              <a:rPr lang="en-US" dirty="0" err="1"/>
              <a:t>customise</a:t>
            </a:r>
            <a:endParaRPr lang="en-US" dirty="0"/>
          </a:p>
        </p:txBody>
      </p:sp>
      <p:pic>
        <p:nvPicPr>
          <p:cNvPr id="2" name="Picture 1">
            <a:extLst>
              <a:ext uri="{FF2B5EF4-FFF2-40B4-BE49-F238E27FC236}">
                <a16:creationId xmlns:a16="http://schemas.microsoft.com/office/drawing/2014/main" id="{65E2A2CB-EE43-86B7-7725-8C95B2560C86}"/>
              </a:ext>
            </a:extLst>
          </p:cNvPr>
          <p:cNvPicPr>
            <a:picLocks noChangeAspect="1"/>
          </p:cNvPicPr>
          <p:nvPr/>
        </p:nvPicPr>
        <p:blipFill>
          <a:blip r:embed="rId3"/>
          <a:stretch>
            <a:fillRect/>
          </a:stretch>
        </p:blipFill>
        <p:spPr>
          <a:xfrm>
            <a:off x="1312433" y="1010883"/>
            <a:ext cx="10015370" cy="5633645"/>
          </a:xfrm>
          <a:prstGeom prst="rect">
            <a:avLst/>
          </a:prstGeom>
        </p:spPr>
      </p:pic>
      <p:pic>
        <p:nvPicPr>
          <p:cNvPr id="4" name="Picture 3">
            <a:extLst>
              <a:ext uri="{FF2B5EF4-FFF2-40B4-BE49-F238E27FC236}">
                <a16:creationId xmlns:a16="http://schemas.microsoft.com/office/drawing/2014/main" id="{EAD67718-A9C8-6C07-6379-B3C0828F4DC8}"/>
              </a:ext>
            </a:extLst>
          </p:cNvPr>
          <p:cNvPicPr>
            <a:picLocks noChangeAspect="1"/>
          </p:cNvPicPr>
          <p:nvPr/>
        </p:nvPicPr>
        <p:blipFill>
          <a:blip r:embed="rId4"/>
          <a:srcRect t="2158"/>
          <a:stretch/>
        </p:blipFill>
        <p:spPr>
          <a:xfrm>
            <a:off x="1076960" y="914400"/>
            <a:ext cx="10799482" cy="5943600"/>
          </a:xfrm>
          <a:prstGeom prst="rect">
            <a:avLst/>
          </a:prstGeom>
        </p:spPr>
      </p:pic>
      <p:pic>
        <p:nvPicPr>
          <p:cNvPr id="5" name="Picture 4">
            <a:extLst>
              <a:ext uri="{FF2B5EF4-FFF2-40B4-BE49-F238E27FC236}">
                <a16:creationId xmlns:a16="http://schemas.microsoft.com/office/drawing/2014/main" id="{073747E1-FC12-D6DA-8C3E-BE68BD6E8532}"/>
              </a:ext>
            </a:extLst>
          </p:cNvPr>
          <p:cNvPicPr>
            <a:picLocks noChangeAspect="1"/>
          </p:cNvPicPr>
          <p:nvPr/>
        </p:nvPicPr>
        <p:blipFill>
          <a:blip r:embed="rId5"/>
          <a:stretch>
            <a:fillRect/>
          </a:stretch>
        </p:blipFill>
        <p:spPr>
          <a:xfrm>
            <a:off x="1026459" y="909525"/>
            <a:ext cx="10957560" cy="6163628"/>
          </a:xfrm>
          <a:prstGeom prst="rect">
            <a:avLst/>
          </a:prstGeom>
        </p:spPr>
      </p:pic>
      <p:sp>
        <p:nvSpPr>
          <p:cNvPr id="6" name="TextBox 5">
            <a:extLst>
              <a:ext uri="{FF2B5EF4-FFF2-40B4-BE49-F238E27FC236}">
                <a16:creationId xmlns:a16="http://schemas.microsoft.com/office/drawing/2014/main" id="{E43E41CE-8227-EA84-7EB9-4E246FB5EF0A}"/>
              </a:ext>
            </a:extLst>
          </p:cNvPr>
          <p:cNvSpPr txBox="1"/>
          <p:nvPr/>
        </p:nvSpPr>
        <p:spPr>
          <a:xfrm>
            <a:off x="4690334" y="3022899"/>
            <a:ext cx="903642" cy="419548"/>
          </a:xfrm>
          <a:prstGeom prst="rect">
            <a:avLst/>
          </a:prstGeom>
          <a:noFill/>
          <a:ln w="53975">
            <a:solidFill>
              <a:srgbClr val="FF0000"/>
            </a:solidFill>
          </a:ln>
        </p:spPr>
        <p:txBody>
          <a:bodyPr wrap="square" rtlCol="0">
            <a:spAutoFit/>
          </a:bodyPr>
          <a:lstStyle/>
          <a:p>
            <a:endParaRPr lang="en-AU" dirty="0"/>
          </a:p>
        </p:txBody>
      </p:sp>
      <p:sp>
        <p:nvSpPr>
          <p:cNvPr id="10" name="TextBox 9">
            <a:extLst>
              <a:ext uri="{FF2B5EF4-FFF2-40B4-BE49-F238E27FC236}">
                <a16:creationId xmlns:a16="http://schemas.microsoft.com/office/drawing/2014/main" id="{0AE90200-3CE6-55F9-D955-3557C9447169}"/>
              </a:ext>
            </a:extLst>
          </p:cNvPr>
          <p:cNvSpPr txBox="1"/>
          <p:nvPr/>
        </p:nvSpPr>
        <p:spPr>
          <a:xfrm>
            <a:off x="3455309" y="2125379"/>
            <a:ext cx="1461362"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11" name="TextBox 10">
            <a:extLst>
              <a:ext uri="{FF2B5EF4-FFF2-40B4-BE49-F238E27FC236}">
                <a16:creationId xmlns:a16="http://schemas.microsoft.com/office/drawing/2014/main" id="{F40D9DFF-05F4-440F-E28B-00602B3EBDE7}"/>
              </a:ext>
            </a:extLst>
          </p:cNvPr>
          <p:cNvSpPr txBox="1"/>
          <p:nvPr/>
        </p:nvSpPr>
        <p:spPr>
          <a:xfrm>
            <a:off x="1390651" y="3971111"/>
            <a:ext cx="2702215"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12" name="TextBox 11">
            <a:extLst>
              <a:ext uri="{FF2B5EF4-FFF2-40B4-BE49-F238E27FC236}">
                <a16:creationId xmlns:a16="http://schemas.microsoft.com/office/drawing/2014/main" id="{6679B8E5-894A-0B2B-B13E-248ADDF6C9C3}"/>
              </a:ext>
            </a:extLst>
          </p:cNvPr>
          <p:cNvSpPr txBox="1"/>
          <p:nvPr/>
        </p:nvSpPr>
        <p:spPr>
          <a:xfrm>
            <a:off x="9019118" y="5031667"/>
            <a:ext cx="1600823"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13" name="TextBox 12">
            <a:extLst>
              <a:ext uri="{FF2B5EF4-FFF2-40B4-BE49-F238E27FC236}">
                <a16:creationId xmlns:a16="http://schemas.microsoft.com/office/drawing/2014/main" id="{9954BA43-5BE3-C95D-48D6-96BA5CE6EEDC}"/>
              </a:ext>
            </a:extLst>
          </p:cNvPr>
          <p:cNvSpPr txBox="1"/>
          <p:nvPr/>
        </p:nvSpPr>
        <p:spPr>
          <a:xfrm>
            <a:off x="8672831" y="2578345"/>
            <a:ext cx="2521075"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Tree>
    <p:extLst>
      <p:ext uri="{BB962C8B-B14F-4D97-AF65-F5344CB8AC3E}">
        <p14:creationId xmlns:p14="http://schemas.microsoft.com/office/powerpoint/2010/main" val="2425506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B49DF-3428-4DFD-23F4-9969510676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D5161E-2E91-A7E0-B488-B635F9F9CACC}"/>
              </a:ext>
            </a:extLst>
          </p:cNvPr>
          <p:cNvPicPr>
            <a:picLocks noChangeAspect="1"/>
          </p:cNvPicPr>
          <p:nvPr/>
        </p:nvPicPr>
        <p:blipFill>
          <a:blip r:embed="rId3"/>
          <a:stretch>
            <a:fillRect/>
          </a:stretch>
        </p:blipFill>
        <p:spPr>
          <a:xfrm>
            <a:off x="2242645" y="1664187"/>
            <a:ext cx="9055976" cy="5677728"/>
          </a:xfrm>
          <a:prstGeom prst="rect">
            <a:avLst/>
          </a:prstGeom>
        </p:spPr>
      </p:pic>
      <p:sp>
        <p:nvSpPr>
          <p:cNvPr id="4" name="Text Box 1">
            <a:extLst>
              <a:ext uri="{FF2B5EF4-FFF2-40B4-BE49-F238E27FC236}">
                <a16:creationId xmlns:a16="http://schemas.microsoft.com/office/drawing/2014/main" id="{E094C406-881B-EF69-DB65-931E7D0C046C}"/>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
        <p:nvSpPr>
          <p:cNvPr id="6" name="TextBox 5">
            <a:extLst>
              <a:ext uri="{FF2B5EF4-FFF2-40B4-BE49-F238E27FC236}">
                <a16:creationId xmlns:a16="http://schemas.microsoft.com/office/drawing/2014/main" id="{330046F3-D97A-E81E-FCEA-9371C59B065A}"/>
              </a:ext>
            </a:extLst>
          </p:cNvPr>
          <p:cNvSpPr txBox="1"/>
          <p:nvPr/>
        </p:nvSpPr>
        <p:spPr>
          <a:xfrm>
            <a:off x="2480441" y="5221042"/>
            <a:ext cx="3615559" cy="923330"/>
          </a:xfrm>
          <a:prstGeom prst="rect">
            <a:avLst/>
          </a:prstGeom>
          <a:noFill/>
        </p:spPr>
        <p:txBody>
          <a:bodyPr wrap="square">
            <a:spAutoFit/>
          </a:bodyPr>
          <a:lstStyle/>
          <a:p>
            <a:pPr marL="0" indent="0" eaLnBrk="1" hangingPunct="1">
              <a:spcBef>
                <a:spcPct val="0"/>
              </a:spcBef>
              <a:buClr>
                <a:schemeClr val="accent2"/>
              </a:buClr>
              <a:defRPr/>
            </a:pPr>
            <a:r>
              <a:rPr lang="en-US" altLang="en-US" sz="1800" u="sng" dirty="0">
                <a:solidFill>
                  <a:schemeClr val="tx1"/>
                </a:solidFill>
                <a:latin typeface="Aptos" panose="020B0004020202020204" pitchFamily="34" charset="0"/>
              </a:rPr>
              <a:t>In this lecture, code that you are expected to type is </a:t>
            </a:r>
            <a:r>
              <a:rPr lang="en-US" altLang="en-US" sz="1800" u="sng" dirty="0">
                <a:solidFill>
                  <a:srgbClr val="FF0000"/>
                </a:solidFill>
                <a:latin typeface="Aptos" panose="020B0004020202020204" pitchFamily="34" charset="0"/>
              </a:rPr>
              <a:t>red and ‘have #s above it!’</a:t>
            </a:r>
          </a:p>
        </p:txBody>
      </p:sp>
      <p:sp>
        <p:nvSpPr>
          <p:cNvPr id="7" name="Text Box 2">
            <a:extLst>
              <a:ext uri="{FF2B5EF4-FFF2-40B4-BE49-F238E27FC236}">
                <a16:creationId xmlns:a16="http://schemas.microsoft.com/office/drawing/2014/main" id="{1CFB3AD6-0B3E-C64B-4E39-D1EA71264D78}"/>
              </a:ext>
            </a:extLst>
          </p:cNvPr>
          <p:cNvSpPr txBox="1">
            <a:spLocks noChangeArrowheads="1"/>
          </p:cNvSpPr>
          <p:nvPr/>
        </p:nvSpPr>
        <p:spPr bwMode="auto">
          <a:xfrm>
            <a:off x="2987182" y="1193006"/>
            <a:ext cx="8280400"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charset="0"/>
              </a:defRPr>
            </a:lvl1pPr>
            <a:lvl2pPr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9pPr>
          </a:lstStyle>
          <a:p>
            <a:r>
              <a:rPr lang="en-US" sz="1600" dirty="0">
                <a:solidFill>
                  <a:srgbClr val="FF0000"/>
                </a:solidFill>
                <a:latin typeface="Aptos" panose="020B0004020202020204" pitchFamily="34" charset="0"/>
              </a:rPr>
              <a:t>Create a script called ‘Lecture2_script.r’</a:t>
            </a:r>
          </a:p>
        </p:txBody>
      </p:sp>
    </p:spTree>
    <p:extLst>
      <p:ext uri="{BB962C8B-B14F-4D97-AF65-F5344CB8AC3E}">
        <p14:creationId xmlns:p14="http://schemas.microsoft.com/office/powerpoint/2010/main" val="34113341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scripts</a:t>
            </a:r>
          </a:p>
        </p:txBody>
      </p:sp>
      <p:sp>
        <p:nvSpPr>
          <p:cNvPr id="3" name="Content Placeholder 2"/>
          <p:cNvSpPr>
            <a:spLocks noGrp="1"/>
          </p:cNvSpPr>
          <p:nvPr>
            <p:ph idx="1"/>
          </p:nvPr>
        </p:nvSpPr>
        <p:spPr>
          <a:xfrm>
            <a:off x="441434" y="1825625"/>
            <a:ext cx="10912366" cy="4351338"/>
          </a:xfrm>
        </p:spPr>
        <p:txBody>
          <a:bodyPr/>
          <a:lstStyle/>
          <a:p>
            <a:r>
              <a:rPr lang="en-US" dirty="0"/>
              <a:t>A text file (e.g. </a:t>
            </a:r>
            <a:r>
              <a:rPr lang="en-AU" b="1" i="1" dirty="0"/>
              <a:t>Lecture2_script.r</a:t>
            </a:r>
            <a:r>
              <a:rPr lang="en-US" dirty="0"/>
              <a:t>) that contains all your R code</a:t>
            </a:r>
          </a:p>
          <a:p>
            <a:r>
              <a:rPr lang="en-US" dirty="0"/>
              <a:t>It’s a complete record of your analyses</a:t>
            </a:r>
          </a:p>
          <a:p>
            <a:r>
              <a:rPr lang="en-US" dirty="0"/>
              <a:t>Reproducible: re-running your code is easy for you or someone else</a:t>
            </a:r>
          </a:p>
          <a:p>
            <a:r>
              <a:rPr lang="en-US" dirty="0"/>
              <a:t>Easily modified and re-run</a:t>
            </a:r>
          </a:p>
          <a:p>
            <a:r>
              <a:rPr lang="en-US" dirty="0"/>
              <a:t>In </a:t>
            </a:r>
            <a:r>
              <a:rPr lang="en-US" dirty="0" err="1"/>
              <a:t>Rstudio</a:t>
            </a:r>
            <a:r>
              <a:rPr lang="en-US" dirty="0"/>
              <a:t> to run code select code and type…</a:t>
            </a:r>
          </a:p>
          <a:p>
            <a:pPr lvl="1"/>
            <a:r>
              <a:rPr lang="en-US" dirty="0"/>
              <a:t> ‘</a:t>
            </a:r>
            <a:r>
              <a:rPr lang="en-US" b="1" dirty="0" err="1"/>
              <a:t>ctrl+enter</a:t>
            </a:r>
            <a:r>
              <a:rPr lang="en-US" b="1" dirty="0"/>
              <a:t>’  </a:t>
            </a:r>
            <a:r>
              <a:rPr lang="en-US" dirty="0"/>
              <a:t>for pc’s (YUCK!)</a:t>
            </a:r>
          </a:p>
          <a:p>
            <a:pPr lvl="1"/>
            <a:r>
              <a:rPr lang="en-US" dirty="0"/>
              <a:t> </a:t>
            </a:r>
            <a:r>
              <a:rPr lang="en-US" b="1" dirty="0"/>
              <a:t>‘</a:t>
            </a:r>
            <a:r>
              <a:rPr lang="en-US" b="1" dirty="0" err="1"/>
              <a:t>command+enter</a:t>
            </a:r>
            <a:r>
              <a:rPr lang="en-US" b="1" dirty="0"/>
              <a:t>’ </a:t>
            </a:r>
            <a:r>
              <a:rPr lang="en-US" dirty="0"/>
              <a:t>for Macs :D</a:t>
            </a:r>
          </a:p>
          <a:p>
            <a:r>
              <a:rPr lang="en-US" dirty="0"/>
              <a:t>SAVE YOUR SCRIPTS (unsaved scripts have red title)</a:t>
            </a:r>
          </a:p>
        </p:txBody>
      </p:sp>
    </p:spTree>
    <p:extLst>
      <p:ext uri="{BB962C8B-B14F-4D97-AF65-F5344CB8AC3E}">
        <p14:creationId xmlns:p14="http://schemas.microsoft.com/office/powerpoint/2010/main" val="811991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CAE3D-CB06-E240-B454-FF92F9179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5FE38-8D40-9D8F-5419-4BF2B54E87DD}"/>
              </a:ext>
            </a:extLst>
          </p:cNvPr>
          <p:cNvSpPr>
            <a:spLocks noGrp="1"/>
          </p:cNvSpPr>
          <p:nvPr>
            <p:ph type="title"/>
          </p:nvPr>
        </p:nvSpPr>
        <p:spPr>
          <a:xfrm>
            <a:off x="304800" y="288986"/>
            <a:ext cx="10515600" cy="1325563"/>
          </a:xfrm>
        </p:spPr>
        <p:txBody>
          <a:bodyPr/>
          <a:lstStyle/>
          <a:p>
            <a:r>
              <a:rPr lang="en-GB" dirty="0"/>
              <a:t>Running a simple function</a:t>
            </a:r>
          </a:p>
        </p:txBody>
      </p:sp>
      <p:sp>
        <p:nvSpPr>
          <p:cNvPr id="4" name="Rectangle 3">
            <a:extLst>
              <a:ext uri="{FF2B5EF4-FFF2-40B4-BE49-F238E27FC236}">
                <a16:creationId xmlns:a16="http://schemas.microsoft.com/office/drawing/2014/main" id="{9DD97E2F-352A-2AF0-A5CD-A47F57252C26}"/>
              </a:ext>
            </a:extLst>
          </p:cNvPr>
          <p:cNvSpPr/>
          <p:nvPr/>
        </p:nvSpPr>
        <p:spPr>
          <a:xfrm>
            <a:off x="3781905" y="2870605"/>
            <a:ext cx="3477234" cy="1846659"/>
          </a:xfrm>
          <a:prstGeom prst="rect">
            <a:avLst/>
          </a:prstGeom>
        </p:spPr>
        <p:txBody>
          <a:bodyPr wrap="none">
            <a:spAutoFit/>
          </a:bodyPr>
          <a:lstStyle/>
          <a:p>
            <a:r>
              <a:rPr lang="en-GB" sz="6600" dirty="0" err="1">
                <a:solidFill>
                  <a:srgbClr val="FF0000"/>
                </a:solidFill>
                <a:latin typeface="Aptos" panose="020B0004020202020204" pitchFamily="34" charset="0"/>
              </a:rPr>
              <a:t>sqrt</a:t>
            </a:r>
            <a:r>
              <a:rPr lang="en-GB" sz="6600" dirty="0">
                <a:solidFill>
                  <a:srgbClr val="FF0000"/>
                </a:solidFill>
                <a:latin typeface="Aptos" panose="020B0004020202020204" pitchFamily="34" charset="0"/>
              </a:rPr>
              <a:t>(10)</a:t>
            </a:r>
          </a:p>
          <a:p>
            <a:r>
              <a:rPr lang="en-GB" sz="4800" dirty="0">
                <a:solidFill>
                  <a:schemeClr val="bg1">
                    <a:lumMod val="50000"/>
                  </a:schemeClr>
                </a:solidFill>
                <a:latin typeface="Aptos" panose="020B0004020202020204" pitchFamily="34" charset="0"/>
              </a:rPr>
              <a:t>[1] 3.162278</a:t>
            </a:r>
          </a:p>
        </p:txBody>
      </p:sp>
      <p:grpSp>
        <p:nvGrpSpPr>
          <p:cNvPr id="10" name="Group 9">
            <a:extLst>
              <a:ext uri="{FF2B5EF4-FFF2-40B4-BE49-F238E27FC236}">
                <a16:creationId xmlns:a16="http://schemas.microsoft.com/office/drawing/2014/main" id="{1DD2E6BE-C2ED-7F82-AA26-2006F414856A}"/>
              </a:ext>
            </a:extLst>
          </p:cNvPr>
          <p:cNvGrpSpPr/>
          <p:nvPr/>
        </p:nvGrpSpPr>
        <p:grpSpPr>
          <a:xfrm>
            <a:off x="725497" y="1988259"/>
            <a:ext cx="3195255" cy="1029264"/>
            <a:chOff x="725497" y="1988259"/>
            <a:chExt cx="3195255" cy="1029264"/>
          </a:xfrm>
        </p:grpSpPr>
        <p:sp>
          <p:nvSpPr>
            <p:cNvPr id="3" name="TextBox 2">
              <a:extLst>
                <a:ext uri="{FF2B5EF4-FFF2-40B4-BE49-F238E27FC236}">
                  <a16:creationId xmlns:a16="http://schemas.microsoft.com/office/drawing/2014/main" id="{C4197AA5-C711-7679-C1C9-09A4614ADA36}"/>
                </a:ext>
              </a:extLst>
            </p:cNvPr>
            <p:cNvSpPr txBox="1"/>
            <p:nvPr/>
          </p:nvSpPr>
          <p:spPr>
            <a:xfrm>
              <a:off x="725497" y="1988259"/>
              <a:ext cx="2731838" cy="584775"/>
            </a:xfrm>
            <a:prstGeom prst="rect">
              <a:avLst/>
            </a:prstGeom>
            <a:noFill/>
          </p:spPr>
          <p:txBody>
            <a:bodyPr wrap="none" rtlCol="0">
              <a:spAutoFit/>
            </a:bodyPr>
            <a:lstStyle/>
            <a:p>
              <a:r>
                <a:rPr lang="en-GB" sz="3200" dirty="0"/>
                <a:t>Function Name</a:t>
              </a:r>
            </a:p>
          </p:txBody>
        </p:sp>
        <p:cxnSp>
          <p:nvCxnSpPr>
            <p:cNvPr id="7" name="Straight Arrow Connector 6">
              <a:extLst>
                <a:ext uri="{FF2B5EF4-FFF2-40B4-BE49-F238E27FC236}">
                  <a16:creationId xmlns:a16="http://schemas.microsoft.com/office/drawing/2014/main" id="{4C21212E-B190-5DC6-2161-86AD03B2F96F}"/>
                </a:ext>
              </a:extLst>
            </p:cNvPr>
            <p:cNvCxnSpPr/>
            <p:nvPr/>
          </p:nvCxnSpPr>
          <p:spPr>
            <a:xfrm>
              <a:off x="3396770" y="2426116"/>
              <a:ext cx="523982" cy="5914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4E403EA-9776-F296-F0F1-08B0FBDA2366}"/>
              </a:ext>
            </a:extLst>
          </p:cNvPr>
          <p:cNvGrpSpPr/>
          <p:nvPr/>
        </p:nvGrpSpPr>
        <p:grpSpPr>
          <a:xfrm>
            <a:off x="7370085" y="1988258"/>
            <a:ext cx="4279077" cy="882345"/>
            <a:chOff x="7370085" y="1988258"/>
            <a:chExt cx="4279077" cy="882345"/>
          </a:xfrm>
        </p:grpSpPr>
        <p:sp>
          <p:nvSpPr>
            <p:cNvPr id="5" name="TextBox 4">
              <a:extLst>
                <a:ext uri="{FF2B5EF4-FFF2-40B4-BE49-F238E27FC236}">
                  <a16:creationId xmlns:a16="http://schemas.microsoft.com/office/drawing/2014/main" id="{699A4ACF-FFB9-670D-0C78-1FFE60C4DCE5}"/>
                </a:ext>
              </a:extLst>
            </p:cNvPr>
            <p:cNvSpPr txBox="1"/>
            <p:nvPr/>
          </p:nvSpPr>
          <p:spPr>
            <a:xfrm>
              <a:off x="7833502" y="1988258"/>
              <a:ext cx="3815660" cy="584775"/>
            </a:xfrm>
            <a:prstGeom prst="rect">
              <a:avLst/>
            </a:prstGeom>
            <a:noFill/>
          </p:spPr>
          <p:txBody>
            <a:bodyPr wrap="none" rtlCol="0">
              <a:spAutoFit/>
            </a:bodyPr>
            <a:lstStyle/>
            <a:p>
              <a:r>
                <a:rPr lang="en-GB" sz="3200" dirty="0"/>
                <a:t>Function Argument(s)</a:t>
              </a:r>
            </a:p>
          </p:txBody>
        </p:sp>
        <p:cxnSp>
          <p:nvCxnSpPr>
            <p:cNvPr id="8" name="Straight Arrow Connector 7">
              <a:extLst>
                <a:ext uri="{FF2B5EF4-FFF2-40B4-BE49-F238E27FC236}">
                  <a16:creationId xmlns:a16="http://schemas.microsoft.com/office/drawing/2014/main" id="{4B7331E1-073F-8831-D020-6025CAE13AD4}"/>
                </a:ext>
              </a:extLst>
            </p:cNvPr>
            <p:cNvCxnSpPr>
              <a:cxnSpLocks/>
            </p:cNvCxnSpPr>
            <p:nvPr/>
          </p:nvCxnSpPr>
          <p:spPr>
            <a:xfrm flipH="1">
              <a:off x="7370085" y="2500852"/>
              <a:ext cx="498822" cy="36975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512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34787-73DD-FA03-10CF-6872A6B1B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DF7F14-7B28-D1B2-F046-23796C2F3031}"/>
              </a:ext>
            </a:extLst>
          </p:cNvPr>
          <p:cNvSpPr>
            <a:spLocks noGrp="1"/>
          </p:cNvSpPr>
          <p:nvPr>
            <p:ph type="title"/>
          </p:nvPr>
        </p:nvSpPr>
        <p:spPr>
          <a:xfrm>
            <a:off x="304800" y="288986"/>
            <a:ext cx="10515600" cy="1325563"/>
          </a:xfrm>
        </p:spPr>
        <p:txBody>
          <a:bodyPr/>
          <a:lstStyle/>
          <a:p>
            <a:r>
              <a:rPr lang="en-GB" dirty="0"/>
              <a:t>Running a simple function</a:t>
            </a:r>
          </a:p>
        </p:txBody>
      </p:sp>
      <p:sp>
        <p:nvSpPr>
          <p:cNvPr id="4" name="Rectangle 3">
            <a:extLst>
              <a:ext uri="{FF2B5EF4-FFF2-40B4-BE49-F238E27FC236}">
                <a16:creationId xmlns:a16="http://schemas.microsoft.com/office/drawing/2014/main" id="{45AC3A1F-1FC1-82B4-4042-653000F8EC72}"/>
              </a:ext>
            </a:extLst>
          </p:cNvPr>
          <p:cNvSpPr/>
          <p:nvPr/>
        </p:nvSpPr>
        <p:spPr>
          <a:xfrm>
            <a:off x="3781905" y="2870605"/>
            <a:ext cx="3477234" cy="1846659"/>
          </a:xfrm>
          <a:prstGeom prst="rect">
            <a:avLst/>
          </a:prstGeom>
        </p:spPr>
        <p:txBody>
          <a:bodyPr wrap="none">
            <a:spAutoFit/>
          </a:bodyPr>
          <a:lstStyle/>
          <a:p>
            <a:r>
              <a:rPr lang="en-GB" sz="6600" dirty="0" err="1">
                <a:solidFill>
                  <a:srgbClr val="FF0000"/>
                </a:solidFill>
                <a:latin typeface="Aptos" panose="020B0004020202020204" pitchFamily="34" charset="0"/>
              </a:rPr>
              <a:t>sqrt</a:t>
            </a:r>
            <a:r>
              <a:rPr lang="en-GB" sz="6600" dirty="0">
                <a:solidFill>
                  <a:srgbClr val="FF0000"/>
                </a:solidFill>
                <a:latin typeface="Aptos" panose="020B0004020202020204" pitchFamily="34" charset="0"/>
              </a:rPr>
              <a:t>(10)</a:t>
            </a:r>
          </a:p>
          <a:p>
            <a:r>
              <a:rPr lang="en-GB" sz="4800" dirty="0">
                <a:solidFill>
                  <a:schemeClr val="bg1">
                    <a:lumMod val="50000"/>
                  </a:schemeClr>
                </a:solidFill>
                <a:latin typeface="Aptos" panose="020B0004020202020204" pitchFamily="34" charset="0"/>
              </a:rPr>
              <a:t>[1] 3.162278</a:t>
            </a:r>
          </a:p>
        </p:txBody>
      </p:sp>
      <p:grpSp>
        <p:nvGrpSpPr>
          <p:cNvPr id="18" name="Group 17">
            <a:extLst>
              <a:ext uri="{FF2B5EF4-FFF2-40B4-BE49-F238E27FC236}">
                <a16:creationId xmlns:a16="http://schemas.microsoft.com/office/drawing/2014/main" id="{B528A5D9-395C-AA1A-9438-FA784DCD7656}"/>
              </a:ext>
            </a:extLst>
          </p:cNvPr>
          <p:cNvGrpSpPr/>
          <p:nvPr/>
        </p:nvGrpSpPr>
        <p:grpSpPr>
          <a:xfrm>
            <a:off x="180974" y="2251480"/>
            <a:ext cx="9008939" cy="1403322"/>
            <a:chOff x="180974" y="2251480"/>
            <a:chExt cx="9008939" cy="1403322"/>
          </a:xfrm>
        </p:grpSpPr>
        <p:sp>
          <p:nvSpPr>
            <p:cNvPr id="6" name="TextBox 5">
              <a:extLst>
                <a:ext uri="{FF2B5EF4-FFF2-40B4-BE49-F238E27FC236}">
                  <a16:creationId xmlns:a16="http://schemas.microsoft.com/office/drawing/2014/main" id="{2240B15A-20E0-E857-BF0F-A508E3F8CA60}"/>
                </a:ext>
              </a:extLst>
            </p:cNvPr>
            <p:cNvSpPr txBox="1"/>
            <p:nvPr/>
          </p:nvSpPr>
          <p:spPr>
            <a:xfrm>
              <a:off x="180974" y="2762250"/>
              <a:ext cx="3257551" cy="892552"/>
            </a:xfrm>
            <a:prstGeom prst="rect">
              <a:avLst/>
            </a:prstGeom>
            <a:noFill/>
          </p:spPr>
          <p:txBody>
            <a:bodyPr wrap="square" rtlCol="0">
              <a:spAutoFit/>
            </a:bodyPr>
            <a:lstStyle/>
            <a:p>
              <a:r>
                <a:rPr lang="en-AU" sz="2600" b="1" dirty="0"/>
                <a:t>DID YOU COMMENT AND CODE ???</a:t>
              </a:r>
            </a:p>
          </p:txBody>
        </p:sp>
        <p:cxnSp>
          <p:nvCxnSpPr>
            <p:cNvPr id="9" name="Straight Arrow Connector 8">
              <a:extLst>
                <a:ext uri="{FF2B5EF4-FFF2-40B4-BE49-F238E27FC236}">
                  <a16:creationId xmlns:a16="http://schemas.microsoft.com/office/drawing/2014/main" id="{1DA4F970-B29D-35B2-AAD1-CD6498B5C9BF}"/>
                </a:ext>
              </a:extLst>
            </p:cNvPr>
            <p:cNvCxnSpPr>
              <a:cxnSpLocks/>
            </p:cNvCxnSpPr>
            <p:nvPr/>
          </p:nvCxnSpPr>
          <p:spPr>
            <a:xfrm>
              <a:off x="2638425" y="3495675"/>
              <a:ext cx="130492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C2B78E7-9134-B0A4-2624-AC238A1C04FF}"/>
                </a:ext>
              </a:extLst>
            </p:cNvPr>
            <p:cNvSpPr/>
            <p:nvPr/>
          </p:nvSpPr>
          <p:spPr>
            <a:xfrm>
              <a:off x="3362805" y="2251480"/>
              <a:ext cx="5827108" cy="769441"/>
            </a:xfrm>
            <a:prstGeom prst="rect">
              <a:avLst/>
            </a:prstGeom>
          </p:spPr>
          <p:txBody>
            <a:bodyPr wrap="none">
              <a:spAutoFit/>
            </a:bodyPr>
            <a:lstStyle/>
            <a:p>
              <a:r>
                <a:rPr lang="en-GB" sz="2200" dirty="0">
                  <a:latin typeface="Aptos" panose="020B0004020202020204" pitchFamily="34" charset="0"/>
                </a:rPr>
                <a:t># function self contained block of code,</a:t>
              </a:r>
            </a:p>
            <a:p>
              <a:r>
                <a:rPr lang="en-GB" sz="2200" dirty="0">
                  <a:latin typeface="Aptos" panose="020B0004020202020204" pitchFamily="34" charset="0"/>
                </a:rPr>
                <a:t># within brackets are arguments or parameters</a:t>
              </a:r>
            </a:p>
          </p:txBody>
        </p:sp>
        <p:cxnSp>
          <p:nvCxnSpPr>
            <p:cNvPr id="16" name="Straight Arrow Connector 15">
              <a:extLst>
                <a:ext uri="{FF2B5EF4-FFF2-40B4-BE49-F238E27FC236}">
                  <a16:creationId xmlns:a16="http://schemas.microsoft.com/office/drawing/2014/main" id="{95007983-8DBC-569B-4379-2E96297B7A5E}"/>
                </a:ext>
              </a:extLst>
            </p:cNvPr>
            <p:cNvCxnSpPr>
              <a:cxnSpLocks/>
            </p:cNvCxnSpPr>
            <p:nvPr/>
          </p:nvCxnSpPr>
          <p:spPr>
            <a:xfrm flipV="1">
              <a:off x="2428875" y="2552700"/>
              <a:ext cx="1066800" cy="29527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4580" name="Picture 4" descr="Arnold Schwarzenegger Do It Now meme">
            <a:extLst>
              <a:ext uri="{FF2B5EF4-FFF2-40B4-BE49-F238E27FC236}">
                <a16:creationId xmlns:a16="http://schemas.microsoft.com/office/drawing/2014/main" id="{3E0E72C9-0F3A-BCBB-C998-CB18C85705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r="2340" b="5233"/>
          <a:stretch/>
        </p:blipFill>
        <p:spPr bwMode="auto">
          <a:xfrm>
            <a:off x="204035" y="3810410"/>
            <a:ext cx="2386765" cy="230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97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from within R</a:t>
            </a:r>
          </a:p>
        </p:txBody>
      </p:sp>
      <p:sp>
        <p:nvSpPr>
          <p:cNvPr id="3" name="Content Placeholder 2"/>
          <p:cNvSpPr>
            <a:spLocks noGrp="1"/>
          </p:cNvSpPr>
          <p:nvPr>
            <p:ph idx="1"/>
          </p:nvPr>
        </p:nvSpPr>
        <p:spPr/>
        <p:txBody>
          <a:bodyPr>
            <a:normAutofit/>
          </a:bodyPr>
          <a:lstStyle/>
          <a:p>
            <a:pPr marL="0" indent="0">
              <a:buNone/>
            </a:pPr>
            <a:r>
              <a:rPr lang="en-US" dirty="0"/>
              <a:t>#Getting help for a function</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a:t>
            </a:r>
            <a:r>
              <a:rPr lang="en-US" altLang="en-US" dirty="0">
                <a:solidFill>
                  <a:srgbClr val="FF0000"/>
                </a:solidFill>
                <a:latin typeface="Aptos" panose="020B0004020202020204" pitchFamily="34" charset="0"/>
                <a:cs typeface="Courier New" panose="02070309020205020404" pitchFamily="49" charset="0"/>
              </a:rPr>
              <a:t>?log()</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help("log")</a:t>
            </a:r>
            <a:endParaRPr lang="en-US" altLang="en-US" dirty="0">
              <a:solidFill>
                <a:srgbClr val="FF0000"/>
              </a:solidFill>
              <a:latin typeface="Aptos" panose="020B0004020202020204" pitchFamily="34" charset="0"/>
              <a:cs typeface="Courier New" panose="02070309020205020404" pitchFamily="49" charset="0"/>
            </a:endParaRPr>
          </a:p>
          <a:p>
            <a:r>
              <a:rPr lang="en-US" dirty="0"/>
              <a:t>Searching across packages</a:t>
            </a:r>
          </a:p>
          <a:p>
            <a:pPr marL="0" lvl="1" indent="0">
              <a:buNone/>
            </a:pPr>
            <a:r>
              <a:rPr lang="en-US" altLang="en-US" dirty="0">
                <a:solidFill>
                  <a:srgbClr val="0000FF"/>
                </a:solidFill>
                <a:latin typeface="Aptos" panose="020B0004020202020204" pitchFamily="34" charset="0"/>
                <a:cs typeface="Courier New" panose="02070309020205020404" pitchFamily="49" charset="0"/>
              </a:rPr>
              <a:t>&gt; </a:t>
            </a:r>
            <a:r>
              <a:rPr lang="en-US" altLang="en-US" dirty="0" err="1">
                <a:solidFill>
                  <a:srgbClr val="0000FF"/>
                </a:solidFill>
                <a:latin typeface="Aptos" panose="020B0004020202020204" pitchFamily="34" charset="0"/>
                <a:cs typeface="Courier New" panose="02070309020205020404" pitchFamily="49" charset="0"/>
              </a:rPr>
              <a:t>help.search</a:t>
            </a:r>
            <a:r>
              <a:rPr lang="en-US" altLang="en-US" dirty="0">
                <a:solidFill>
                  <a:srgbClr val="0000FF"/>
                </a:solidFill>
                <a:latin typeface="Aptos" panose="020B0004020202020204" pitchFamily="34" charset="0"/>
                <a:cs typeface="Courier New" panose="02070309020205020404" pitchFamily="49" charset="0"/>
              </a:rPr>
              <a:t>("logarithm")</a:t>
            </a:r>
          </a:p>
          <a:p>
            <a:r>
              <a:rPr lang="en-US" dirty="0"/>
              <a:t>Finding all functions of a particular type</a:t>
            </a:r>
          </a:p>
          <a:p>
            <a:pPr>
              <a:buNone/>
            </a:pPr>
            <a:r>
              <a:rPr lang="en-US" altLang="en-US" sz="2400" dirty="0">
                <a:solidFill>
                  <a:srgbClr val="0000FF"/>
                </a:solidFill>
                <a:latin typeface="Aptos" panose="020B0004020202020204" pitchFamily="34" charset="0"/>
                <a:cs typeface="Courier New" panose="02070309020205020404" pitchFamily="49" charset="0"/>
              </a:rPr>
              <a:t>&gt; apropos("log")</a:t>
            </a:r>
          </a:p>
          <a:p>
            <a:pPr>
              <a:buNone/>
            </a:pPr>
            <a:r>
              <a:rPr lang="en-US" altLang="en-US" sz="1900" dirty="0">
                <a:latin typeface="Aptos" panose="020B0004020202020204" pitchFamily="34" charset="0"/>
                <a:ea typeface="ＭＳ Ｐゴシック" pitchFamily="34" charset="-128"/>
              </a:rPr>
              <a:t>[7] "</a:t>
            </a:r>
            <a:r>
              <a:rPr lang="en-US" altLang="en-US" sz="1900" dirty="0" err="1">
                <a:latin typeface="Aptos" panose="020B0004020202020204" pitchFamily="34" charset="0"/>
                <a:ea typeface="ＭＳ Ｐゴシック" pitchFamily="34" charset="-128"/>
              </a:rPr>
              <a:t>SSlogis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as.data.frame.logical</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as.logical</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as.logical.factor</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dlogis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is.logical</a:t>
            </a:r>
            <a:r>
              <a:rPr lang="en-US" altLang="en-US" sz="1900" dirty="0">
                <a:latin typeface="Aptos" panose="020B0004020202020204" pitchFamily="34" charset="0"/>
                <a:ea typeface="ＭＳ Ｐゴシック" pitchFamily="34" charset="-128"/>
              </a:rPr>
              <a:t>"           </a:t>
            </a:r>
          </a:p>
          <a:p>
            <a:pPr>
              <a:buNone/>
            </a:pPr>
            <a:r>
              <a:rPr lang="en-US" altLang="en-US" sz="1900" dirty="0">
                <a:latin typeface="Aptos" panose="020B0004020202020204" pitchFamily="34" charset="0"/>
                <a:ea typeface="ＭＳ Ｐゴシック" pitchFamily="34" charset="-128"/>
              </a:rPr>
              <a:t>[13] "log" "log10" "log1p" "log2" "</a:t>
            </a:r>
            <a:r>
              <a:rPr lang="en-US" altLang="en-US" sz="1900" dirty="0" err="1">
                <a:latin typeface="Aptos" panose="020B0004020202020204" pitchFamily="34" charset="0"/>
                <a:ea typeface="ＭＳ Ｐゴシック" pitchFamily="34" charset="-128"/>
              </a:rPr>
              <a:t>logLik</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logb</a:t>
            </a:r>
            <a:r>
              <a:rPr lang="en-US" altLang="en-US" sz="1900" dirty="0">
                <a:latin typeface="Aptos" panose="020B0004020202020204" pitchFamily="34" charset="0"/>
                <a:ea typeface="ＭＳ Ｐゴシック" pitchFamily="34" charset="-128"/>
              </a:rPr>
              <a:t>"                 </a:t>
            </a:r>
          </a:p>
          <a:p>
            <a:pPr>
              <a:buNone/>
            </a:pPr>
            <a:r>
              <a:rPr lang="en-US" altLang="en-US" sz="1900" dirty="0">
                <a:latin typeface="Aptos" panose="020B0004020202020204" pitchFamily="34" charset="0"/>
                <a:ea typeface="ＭＳ Ｐゴシック" pitchFamily="34" charset="-128"/>
              </a:rPr>
              <a:t>[19] "logical" "</a:t>
            </a:r>
            <a:r>
              <a:rPr lang="en-US" altLang="en-US" sz="1900" dirty="0" err="1">
                <a:latin typeface="Aptos" panose="020B0004020202020204" pitchFamily="34" charset="0"/>
                <a:ea typeface="ＭＳ Ｐゴシック" pitchFamily="34" charset="-128"/>
              </a:rPr>
              <a:t>loglin</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plogis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print.logLik</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qlogis</a:t>
            </a:r>
            <a:r>
              <a:rPr lang="en-US" altLang="en-US" sz="1900" dirty="0">
                <a:latin typeface="Aptos" panose="020B0004020202020204" pitchFamily="34" charset="0"/>
                <a:ea typeface="ＭＳ Ｐゴシック" pitchFamily="34" charset="-128"/>
              </a:rPr>
              <a:t>" "</a:t>
            </a:r>
            <a:r>
              <a:rPr lang="en-US" altLang="en-US" sz="1900" dirty="0" err="1">
                <a:latin typeface="Aptos" panose="020B0004020202020204" pitchFamily="34" charset="0"/>
                <a:ea typeface="ＭＳ Ｐゴシック" pitchFamily="34" charset="-128"/>
              </a:rPr>
              <a:t>rlogis</a:t>
            </a:r>
            <a:r>
              <a:rPr lang="en-US" altLang="en-US" sz="1900" dirty="0">
                <a:latin typeface="Aptos" panose="020B0004020202020204" pitchFamily="34" charset="0"/>
                <a:ea typeface="ＭＳ Ｐゴシック" pitchFamily="34" charset="-128"/>
              </a:rPr>
              <a:t>" </a:t>
            </a:r>
          </a:p>
        </p:txBody>
      </p:sp>
    </p:spTree>
    <p:extLst>
      <p:ext uri="{BB962C8B-B14F-4D97-AF65-F5344CB8AC3E}">
        <p14:creationId xmlns:p14="http://schemas.microsoft.com/office/powerpoint/2010/main" val="2593274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0" y="46038"/>
            <a:ext cx="4191000" cy="944562"/>
          </a:xfrm>
        </p:spPr>
        <p:txBody>
          <a:bodyPr>
            <a:normAutofit/>
          </a:bodyPr>
          <a:lstStyle/>
          <a:p>
            <a:r>
              <a:rPr lang="en-US" dirty="0"/>
              <a:t>?log</a:t>
            </a:r>
          </a:p>
        </p:txBody>
      </p:sp>
      <p:pic>
        <p:nvPicPr>
          <p:cNvPr id="2050" name="Picture 2" descr="C:\Users\Trevor Branch\Documents\FISH552 Intro R\Background images\LogHelpscreen1.png"/>
          <p:cNvPicPr>
            <a:picLocks noChangeAspect="1" noChangeArrowheads="1"/>
          </p:cNvPicPr>
          <p:nvPr/>
        </p:nvPicPr>
        <p:blipFill rotWithShape="1">
          <a:blip r:embed="rId3">
            <a:extLst>
              <a:ext uri="{28A0092B-C50C-407E-A947-70E740481C1C}">
                <a14:useLocalDpi xmlns:a14="http://schemas.microsoft.com/office/drawing/2010/main" val="0"/>
              </a:ext>
            </a:extLst>
          </a:blip>
          <a:srcRect l="2424" t="6445" r="4988" b="1889"/>
          <a:stretch/>
        </p:blipFill>
        <p:spPr bwMode="auto">
          <a:xfrm>
            <a:off x="1668780" y="441960"/>
            <a:ext cx="4076700" cy="6286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revor Branch\Documents\FISH552 Intro R\Background images\LogHelpscreen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113" y="876232"/>
            <a:ext cx="4206603" cy="590556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661160" y="127254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661160" y="2766060"/>
            <a:ext cx="47244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653540" y="417576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09302" y="1051560"/>
            <a:ext cx="48006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316922" y="5539740"/>
            <a:ext cx="7010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16922" y="5044440"/>
            <a:ext cx="6248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38400" y="1202174"/>
            <a:ext cx="4132350" cy="369332"/>
          </a:xfrm>
          <a:prstGeom prst="rect">
            <a:avLst/>
          </a:prstGeom>
          <a:noFill/>
        </p:spPr>
        <p:txBody>
          <a:bodyPr wrap="none" rtlCol="0">
            <a:spAutoFit/>
          </a:bodyPr>
          <a:lstStyle/>
          <a:p>
            <a:r>
              <a:rPr lang="en-US" dirty="0">
                <a:solidFill>
                  <a:srgbClr val="00B050"/>
                </a:solidFill>
              </a:rPr>
              <a:t>What the function does in general terms</a:t>
            </a:r>
          </a:p>
        </p:txBody>
      </p:sp>
      <p:sp>
        <p:nvSpPr>
          <p:cNvPr id="15" name="TextBox 14"/>
          <p:cNvSpPr txBox="1"/>
          <p:nvPr/>
        </p:nvSpPr>
        <p:spPr>
          <a:xfrm>
            <a:off x="2141220" y="2695694"/>
            <a:ext cx="2540888" cy="369332"/>
          </a:xfrm>
          <a:prstGeom prst="rect">
            <a:avLst/>
          </a:prstGeom>
          <a:noFill/>
        </p:spPr>
        <p:txBody>
          <a:bodyPr wrap="none" rtlCol="0">
            <a:spAutoFit/>
          </a:bodyPr>
          <a:lstStyle/>
          <a:p>
            <a:r>
              <a:rPr lang="en-US" dirty="0">
                <a:solidFill>
                  <a:srgbClr val="00B050"/>
                </a:solidFill>
              </a:rPr>
              <a:t>How to use the function</a:t>
            </a:r>
          </a:p>
        </p:txBody>
      </p:sp>
      <p:sp>
        <p:nvSpPr>
          <p:cNvPr id="16" name="TextBox 15"/>
          <p:cNvSpPr txBox="1"/>
          <p:nvPr/>
        </p:nvSpPr>
        <p:spPr>
          <a:xfrm>
            <a:off x="2430781" y="4105394"/>
            <a:ext cx="3042371" cy="369332"/>
          </a:xfrm>
          <a:prstGeom prst="rect">
            <a:avLst/>
          </a:prstGeom>
          <a:noFill/>
        </p:spPr>
        <p:txBody>
          <a:bodyPr wrap="none" rtlCol="0">
            <a:spAutoFit/>
          </a:bodyPr>
          <a:lstStyle/>
          <a:p>
            <a:r>
              <a:rPr lang="en-US" dirty="0">
                <a:solidFill>
                  <a:srgbClr val="00B050"/>
                </a:solidFill>
              </a:rPr>
              <a:t>What does the function need</a:t>
            </a:r>
          </a:p>
        </p:txBody>
      </p:sp>
      <p:sp>
        <p:nvSpPr>
          <p:cNvPr id="18" name="TextBox 17"/>
          <p:cNvSpPr txBox="1"/>
          <p:nvPr/>
        </p:nvSpPr>
        <p:spPr>
          <a:xfrm>
            <a:off x="6802668" y="981194"/>
            <a:ext cx="3145028" cy="369332"/>
          </a:xfrm>
          <a:prstGeom prst="rect">
            <a:avLst/>
          </a:prstGeom>
          <a:noFill/>
        </p:spPr>
        <p:txBody>
          <a:bodyPr wrap="none" rtlCol="0">
            <a:spAutoFit/>
          </a:bodyPr>
          <a:lstStyle/>
          <a:p>
            <a:r>
              <a:rPr lang="en-US" dirty="0">
                <a:solidFill>
                  <a:srgbClr val="00B050"/>
                </a:solidFill>
              </a:rPr>
              <a:t>What does the function return</a:t>
            </a:r>
          </a:p>
        </p:txBody>
      </p:sp>
      <p:sp>
        <p:nvSpPr>
          <p:cNvPr id="19" name="TextBox 18"/>
          <p:cNvSpPr txBox="1"/>
          <p:nvPr/>
        </p:nvSpPr>
        <p:spPr>
          <a:xfrm>
            <a:off x="6949440" y="4974074"/>
            <a:ext cx="3367012" cy="369332"/>
          </a:xfrm>
          <a:prstGeom prst="rect">
            <a:avLst/>
          </a:prstGeom>
          <a:noFill/>
        </p:spPr>
        <p:txBody>
          <a:bodyPr wrap="none" rtlCol="0">
            <a:spAutoFit/>
          </a:bodyPr>
          <a:lstStyle/>
          <a:p>
            <a:r>
              <a:rPr lang="en-US" dirty="0">
                <a:solidFill>
                  <a:srgbClr val="00B050"/>
                </a:solidFill>
              </a:rPr>
              <a:t>Discover other related functions</a:t>
            </a:r>
          </a:p>
        </p:txBody>
      </p:sp>
      <p:sp>
        <p:nvSpPr>
          <p:cNvPr id="20" name="TextBox 19"/>
          <p:cNvSpPr txBox="1"/>
          <p:nvPr/>
        </p:nvSpPr>
        <p:spPr>
          <a:xfrm>
            <a:off x="7025641" y="5469374"/>
            <a:ext cx="3638881" cy="369332"/>
          </a:xfrm>
          <a:prstGeom prst="rect">
            <a:avLst/>
          </a:prstGeom>
          <a:noFill/>
        </p:spPr>
        <p:txBody>
          <a:bodyPr wrap="none" rtlCol="0">
            <a:spAutoFit/>
          </a:bodyPr>
          <a:lstStyle/>
          <a:p>
            <a:r>
              <a:rPr lang="en-US" dirty="0">
                <a:solidFill>
                  <a:srgbClr val="00B050"/>
                </a:solidFill>
              </a:rPr>
              <a:t>Sample code showing how it works</a:t>
            </a:r>
          </a:p>
        </p:txBody>
      </p:sp>
    </p:spTree>
    <p:extLst>
      <p:ext uri="{BB962C8B-B14F-4D97-AF65-F5344CB8AC3E}">
        <p14:creationId xmlns:p14="http://schemas.microsoft.com/office/powerpoint/2010/main" val="3539516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quick help</a:t>
            </a:r>
          </a:p>
        </p:txBody>
      </p:sp>
      <p:sp>
        <p:nvSpPr>
          <p:cNvPr id="3" name="Content Placeholder 2"/>
          <p:cNvSpPr>
            <a:spLocks noGrp="1"/>
          </p:cNvSpPr>
          <p:nvPr>
            <p:ph idx="1"/>
          </p:nvPr>
        </p:nvSpPr>
        <p:spPr/>
        <p:txBody>
          <a:bodyPr>
            <a:normAutofit lnSpcReduction="10000"/>
          </a:bodyPr>
          <a:lstStyle/>
          <a:p>
            <a:r>
              <a:rPr lang="en-US" dirty="0"/>
              <a:t>Start typing in the Scripts window (top-left)</a:t>
            </a:r>
          </a:p>
          <a:p>
            <a:r>
              <a:rPr lang="en-US" dirty="0"/>
              <a:t>Press &lt;tab&gt; and a list of available functions starting with those letters appears, plus help</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Try typing </a:t>
            </a:r>
            <a:r>
              <a:rPr lang="en-US" sz="2400" dirty="0">
                <a:solidFill>
                  <a:srgbClr val="FF0000"/>
                </a:solidFill>
                <a:latin typeface="Aptos" panose="020B0004020202020204" pitchFamily="34" charset="0"/>
                <a:cs typeface="Courier New" panose="02070309020205020404" pitchFamily="49" charset="0"/>
              </a:rPr>
              <a:t>log(</a:t>
            </a:r>
            <a:r>
              <a:rPr lang="en-US" dirty="0">
                <a:solidFill>
                  <a:srgbClr val="FF0000"/>
                </a:solidFill>
              </a:rPr>
              <a:t> and then pressing &lt;tab&gt;</a:t>
            </a:r>
          </a:p>
          <a:p>
            <a:pPr marL="0" indent="0">
              <a:buNone/>
            </a:pPr>
            <a:endParaRPr lang="en-US" dirty="0"/>
          </a:p>
        </p:txBody>
      </p:sp>
      <p:pic>
        <p:nvPicPr>
          <p:cNvPr id="3074" name="Picture 2" descr="C:\Users\Trevor Branch\Documents\FISH552 Intro R\Background images\TabHel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3048000"/>
            <a:ext cx="6192115" cy="220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59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4FCC-BE33-E7DF-38D6-B1D578534242}"/>
              </a:ext>
            </a:extLst>
          </p:cNvPr>
          <p:cNvSpPr>
            <a:spLocks noGrp="1"/>
          </p:cNvSpPr>
          <p:nvPr>
            <p:ph type="title"/>
          </p:nvPr>
        </p:nvSpPr>
        <p:spPr/>
        <p:txBody>
          <a:bodyPr/>
          <a:lstStyle/>
          <a:p>
            <a:r>
              <a:rPr lang="en-AU" dirty="0"/>
              <a:t>STOP AND CODE	</a:t>
            </a:r>
          </a:p>
        </p:txBody>
      </p:sp>
      <p:sp>
        <p:nvSpPr>
          <p:cNvPr id="3" name="Content Placeholder 2">
            <a:extLst>
              <a:ext uri="{FF2B5EF4-FFF2-40B4-BE49-F238E27FC236}">
                <a16:creationId xmlns:a16="http://schemas.microsoft.com/office/drawing/2014/main" id="{696C83E9-8CD5-AB17-6D85-0762AA517D38}"/>
              </a:ext>
            </a:extLst>
          </p:cNvPr>
          <p:cNvSpPr>
            <a:spLocks noGrp="1"/>
          </p:cNvSpPr>
          <p:nvPr>
            <p:ph idx="1"/>
          </p:nvPr>
        </p:nvSpPr>
        <p:spPr/>
        <p:txBody>
          <a:bodyPr/>
          <a:lstStyle/>
          <a:p>
            <a:pPr marL="0" indent="0">
              <a:buNone/>
            </a:pPr>
            <a:r>
              <a:rPr lang="en-AU" dirty="0"/>
              <a:t>Say you have this object below</a:t>
            </a:r>
          </a:p>
          <a:p>
            <a:pPr marL="0" indent="0">
              <a:buNone/>
            </a:pPr>
            <a:r>
              <a:rPr lang="en-AU" dirty="0" err="1">
                <a:solidFill>
                  <a:srgbClr val="FF0000"/>
                </a:solidFill>
              </a:rPr>
              <a:t>cool_vec</a:t>
            </a:r>
            <a:r>
              <a:rPr lang="en-AU" dirty="0">
                <a:solidFill>
                  <a:srgbClr val="FF0000"/>
                </a:solidFill>
              </a:rPr>
              <a:t> &lt;- ‘kris is cool’</a:t>
            </a:r>
          </a:p>
          <a:p>
            <a:pPr marL="0" indent="0">
              <a:buNone/>
            </a:pPr>
            <a:endParaRPr lang="en-AU" dirty="0">
              <a:solidFill>
                <a:srgbClr val="FF0000"/>
              </a:solidFill>
            </a:endParaRPr>
          </a:p>
          <a:p>
            <a:pPr marL="0" indent="0">
              <a:buNone/>
            </a:pPr>
            <a:r>
              <a:rPr lang="en-AU" dirty="0"/>
              <a:t>Now not knowing the </a:t>
            </a:r>
            <a:r>
              <a:rPr lang="en-AU" b="1" dirty="0"/>
              <a:t>rep()</a:t>
            </a:r>
            <a:r>
              <a:rPr lang="en-AU" dirty="0"/>
              <a:t> function, figure out how  repeat that object 3 times using that function</a:t>
            </a:r>
          </a:p>
        </p:txBody>
      </p:sp>
    </p:spTree>
    <p:extLst>
      <p:ext uri="{BB962C8B-B14F-4D97-AF65-F5344CB8AC3E}">
        <p14:creationId xmlns:p14="http://schemas.microsoft.com/office/powerpoint/2010/main" val="2717564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70D39-E484-6D6F-3B6A-06E994DBD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BB5EC-CE37-5498-B9D4-C981604F7639}"/>
              </a:ext>
            </a:extLst>
          </p:cNvPr>
          <p:cNvSpPr>
            <a:spLocks noGrp="1"/>
          </p:cNvSpPr>
          <p:nvPr>
            <p:ph type="title"/>
          </p:nvPr>
        </p:nvSpPr>
        <p:spPr>
          <a:xfrm>
            <a:off x="927100" y="209287"/>
            <a:ext cx="10515600" cy="1325563"/>
          </a:xfrm>
        </p:spPr>
        <p:txBody>
          <a:bodyPr/>
          <a:lstStyle/>
          <a:p>
            <a:r>
              <a:rPr lang="en-GB" dirty="0"/>
              <a:t>Searching Help</a:t>
            </a:r>
          </a:p>
        </p:txBody>
      </p:sp>
      <p:sp>
        <p:nvSpPr>
          <p:cNvPr id="4" name="Rectangle 3">
            <a:extLst>
              <a:ext uri="{FF2B5EF4-FFF2-40B4-BE49-F238E27FC236}">
                <a16:creationId xmlns:a16="http://schemas.microsoft.com/office/drawing/2014/main" id="{FBB91A4F-ED9C-224E-FAE3-9AB5FC18BBAD}"/>
              </a:ext>
            </a:extLst>
          </p:cNvPr>
          <p:cNvSpPr/>
          <p:nvPr/>
        </p:nvSpPr>
        <p:spPr>
          <a:xfrm>
            <a:off x="838200" y="1704976"/>
            <a:ext cx="3506088" cy="769441"/>
          </a:xfrm>
          <a:prstGeom prst="rect">
            <a:avLst/>
          </a:prstGeom>
        </p:spPr>
        <p:txBody>
          <a:bodyPr wrap="none">
            <a:spAutoFit/>
          </a:bodyPr>
          <a:lstStyle/>
          <a:p>
            <a:r>
              <a:rPr lang="en-GB" sz="4400" dirty="0"/>
              <a:t>??</a:t>
            </a:r>
            <a:r>
              <a:rPr lang="en-GB" sz="4400" dirty="0">
                <a:latin typeface="Consolas" panose="020B0609020204030204" pitchFamily="49" charset="0"/>
              </a:rPr>
              <a:t>substring</a:t>
            </a:r>
          </a:p>
        </p:txBody>
      </p:sp>
      <p:pic>
        <p:nvPicPr>
          <p:cNvPr id="3" name="Picture 2">
            <a:extLst>
              <a:ext uri="{FF2B5EF4-FFF2-40B4-BE49-F238E27FC236}">
                <a16:creationId xmlns:a16="http://schemas.microsoft.com/office/drawing/2014/main" id="{ED4CE41C-F9F6-363E-5E2C-CDAD0286C2E2}"/>
              </a:ext>
            </a:extLst>
          </p:cNvPr>
          <p:cNvPicPr>
            <a:picLocks noChangeAspect="1"/>
          </p:cNvPicPr>
          <p:nvPr/>
        </p:nvPicPr>
        <p:blipFill>
          <a:blip r:embed="rId3"/>
          <a:stretch>
            <a:fillRect/>
          </a:stretch>
        </p:blipFill>
        <p:spPr>
          <a:xfrm>
            <a:off x="5610225" y="57150"/>
            <a:ext cx="6581775" cy="6743700"/>
          </a:xfrm>
          <a:prstGeom prst="rect">
            <a:avLst/>
          </a:prstGeom>
        </p:spPr>
      </p:pic>
      <p:sp>
        <p:nvSpPr>
          <p:cNvPr id="7" name="Rectangle 6">
            <a:extLst>
              <a:ext uri="{FF2B5EF4-FFF2-40B4-BE49-F238E27FC236}">
                <a16:creationId xmlns:a16="http://schemas.microsoft.com/office/drawing/2014/main" id="{8B3DBB16-8E32-A1E6-4269-2F2F5B815864}"/>
              </a:ext>
            </a:extLst>
          </p:cNvPr>
          <p:cNvSpPr/>
          <p:nvPr/>
        </p:nvSpPr>
        <p:spPr>
          <a:xfrm>
            <a:off x="6680200" y="6565900"/>
            <a:ext cx="990600" cy="2667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4DDB90A-459B-9AC7-1162-077DEFED80DB}"/>
              </a:ext>
            </a:extLst>
          </p:cNvPr>
          <p:cNvSpPr/>
          <p:nvPr/>
        </p:nvSpPr>
        <p:spPr>
          <a:xfrm>
            <a:off x="1029261" y="5108126"/>
            <a:ext cx="3916457" cy="769441"/>
          </a:xfrm>
          <a:prstGeom prst="rect">
            <a:avLst/>
          </a:prstGeom>
        </p:spPr>
        <p:txBody>
          <a:bodyPr wrap="none">
            <a:spAutoFit/>
          </a:bodyPr>
          <a:lstStyle/>
          <a:p>
            <a:r>
              <a:rPr lang="en-GB" sz="4400" dirty="0">
                <a:latin typeface="Consolas" panose="020B0609020204030204" pitchFamily="49" charset="0"/>
              </a:rPr>
              <a:t>base::</a:t>
            </a:r>
            <a:r>
              <a:rPr lang="en-GB" sz="4400" dirty="0" err="1">
                <a:latin typeface="Consolas" panose="020B0609020204030204" pitchFamily="49" charset="0"/>
              </a:rPr>
              <a:t>substr</a:t>
            </a:r>
            <a:endParaRPr lang="en-GB" sz="4400" dirty="0">
              <a:latin typeface="Consolas" panose="020B0609020204030204" pitchFamily="49" charset="0"/>
            </a:endParaRPr>
          </a:p>
        </p:txBody>
      </p:sp>
      <p:grpSp>
        <p:nvGrpSpPr>
          <p:cNvPr id="9" name="Group 8">
            <a:extLst>
              <a:ext uri="{FF2B5EF4-FFF2-40B4-BE49-F238E27FC236}">
                <a16:creationId xmlns:a16="http://schemas.microsoft.com/office/drawing/2014/main" id="{AEAEED87-02BD-B3B4-D518-BE79951367D0}"/>
              </a:ext>
            </a:extLst>
          </p:cNvPr>
          <p:cNvGrpSpPr/>
          <p:nvPr/>
        </p:nvGrpSpPr>
        <p:grpSpPr>
          <a:xfrm>
            <a:off x="265270" y="4108484"/>
            <a:ext cx="1639730" cy="999642"/>
            <a:chOff x="725497" y="1988259"/>
            <a:chExt cx="1639730" cy="999642"/>
          </a:xfrm>
        </p:grpSpPr>
        <p:sp>
          <p:nvSpPr>
            <p:cNvPr id="10" name="TextBox 9">
              <a:extLst>
                <a:ext uri="{FF2B5EF4-FFF2-40B4-BE49-F238E27FC236}">
                  <a16:creationId xmlns:a16="http://schemas.microsoft.com/office/drawing/2014/main" id="{1DEBFEC7-F0CB-378C-F08D-1A433B03445D}"/>
                </a:ext>
              </a:extLst>
            </p:cNvPr>
            <p:cNvSpPr txBox="1"/>
            <p:nvPr/>
          </p:nvSpPr>
          <p:spPr>
            <a:xfrm>
              <a:off x="725497" y="1988259"/>
              <a:ext cx="1527982" cy="584775"/>
            </a:xfrm>
            <a:prstGeom prst="rect">
              <a:avLst/>
            </a:prstGeom>
            <a:noFill/>
          </p:spPr>
          <p:txBody>
            <a:bodyPr wrap="none" rtlCol="0">
              <a:spAutoFit/>
            </a:bodyPr>
            <a:lstStyle/>
            <a:p>
              <a:r>
                <a:rPr lang="en-GB" sz="3200" dirty="0"/>
                <a:t>Package</a:t>
              </a:r>
            </a:p>
          </p:txBody>
        </p:sp>
        <p:cxnSp>
          <p:nvCxnSpPr>
            <p:cNvPr id="11" name="Straight Arrow Connector 10">
              <a:extLst>
                <a:ext uri="{FF2B5EF4-FFF2-40B4-BE49-F238E27FC236}">
                  <a16:creationId xmlns:a16="http://schemas.microsoft.com/office/drawing/2014/main" id="{F581D8B5-EED1-7D26-56F3-5BB2D6200109}"/>
                </a:ext>
              </a:extLst>
            </p:cNvPr>
            <p:cNvCxnSpPr>
              <a:cxnSpLocks/>
            </p:cNvCxnSpPr>
            <p:nvPr/>
          </p:nvCxnSpPr>
          <p:spPr>
            <a:xfrm>
              <a:off x="2139470" y="2476284"/>
              <a:ext cx="225757" cy="5116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0797C9D-05A0-E8FE-DAEF-B8271BC8A1A7}"/>
              </a:ext>
            </a:extLst>
          </p:cNvPr>
          <p:cNvGrpSpPr/>
          <p:nvPr/>
        </p:nvGrpSpPr>
        <p:grpSpPr>
          <a:xfrm>
            <a:off x="3530600" y="4169258"/>
            <a:ext cx="1820260" cy="946364"/>
            <a:chOff x="550239" y="1988259"/>
            <a:chExt cx="1820260" cy="946364"/>
          </a:xfrm>
        </p:grpSpPr>
        <p:sp>
          <p:nvSpPr>
            <p:cNvPr id="15" name="TextBox 14">
              <a:extLst>
                <a:ext uri="{FF2B5EF4-FFF2-40B4-BE49-F238E27FC236}">
                  <a16:creationId xmlns:a16="http://schemas.microsoft.com/office/drawing/2014/main" id="{D0D264DA-A224-8FD9-CC11-702257AF8E8D}"/>
                </a:ext>
              </a:extLst>
            </p:cNvPr>
            <p:cNvSpPr txBox="1"/>
            <p:nvPr/>
          </p:nvSpPr>
          <p:spPr>
            <a:xfrm>
              <a:off x="725497" y="1988259"/>
              <a:ext cx="1645002" cy="584775"/>
            </a:xfrm>
            <a:prstGeom prst="rect">
              <a:avLst/>
            </a:prstGeom>
            <a:noFill/>
          </p:spPr>
          <p:txBody>
            <a:bodyPr wrap="none" rtlCol="0">
              <a:spAutoFit/>
            </a:bodyPr>
            <a:lstStyle/>
            <a:p>
              <a:r>
                <a:rPr lang="en-GB" sz="3200" dirty="0"/>
                <a:t>Function</a:t>
              </a:r>
            </a:p>
          </p:txBody>
        </p:sp>
        <p:cxnSp>
          <p:nvCxnSpPr>
            <p:cNvPr id="16" name="Straight Arrow Connector 15">
              <a:extLst>
                <a:ext uri="{FF2B5EF4-FFF2-40B4-BE49-F238E27FC236}">
                  <a16:creationId xmlns:a16="http://schemas.microsoft.com/office/drawing/2014/main" id="{F607A8B5-4524-B609-0EFC-4FE2B0CA81BF}"/>
                </a:ext>
              </a:extLst>
            </p:cNvPr>
            <p:cNvCxnSpPr>
              <a:cxnSpLocks/>
            </p:cNvCxnSpPr>
            <p:nvPr/>
          </p:nvCxnSpPr>
          <p:spPr>
            <a:xfrm flipH="1">
              <a:off x="550239" y="2516179"/>
              <a:ext cx="287006" cy="41844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652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DAB98-EEB5-6FC7-1EE1-E66343648192}"/>
              </a:ext>
            </a:extLst>
          </p:cNvPr>
          <p:cNvPicPr>
            <a:picLocks noChangeAspect="1"/>
          </p:cNvPicPr>
          <p:nvPr/>
        </p:nvPicPr>
        <p:blipFill>
          <a:blip r:embed="rId3"/>
          <a:stretch>
            <a:fillRect/>
          </a:stretch>
        </p:blipFill>
        <p:spPr>
          <a:xfrm>
            <a:off x="0" y="-1"/>
            <a:ext cx="4220734" cy="2817341"/>
          </a:xfrm>
          <a:prstGeom prst="rect">
            <a:avLst/>
          </a:prstGeom>
        </p:spPr>
      </p:pic>
      <p:pic>
        <p:nvPicPr>
          <p:cNvPr id="5" name="Picture 4">
            <a:extLst>
              <a:ext uri="{FF2B5EF4-FFF2-40B4-BE49-F238E27FC236}">
                <a16:creationId xmlns:a16="http://schemas.microsoft.com/office/drawing/2014/main" id="{822C9777-CBF2-3C5A-4C5F-3CC0BAF46BB7}"/>
              </a:ext>
            </a:extLst>
          </p:cNvPr>
          <p:cNvPicPr>
            <a:picLocks noChangeAspect="1"/>
          </p:cNvPicPr>
          <p:nvPr/>
        </p:nvPicPr>
        <p:blipFill>
          <a:blip r:embed="rId4"/>
          <a:stretch>
            <a:fillRect/>
          </a:stretch>
        </p:blipFill>
        <p:spPr>
          <a:xfrm>
            <a:off x="7971267" y="0"/>
            <a:ext cx="4220733" cy="2817341"/>
          </a:xfrm>
          <a:prstGeom prst="rect">
            <a:avLst/>
          </a:prstGeom>
        </p:spPr>
      </p:pic>
      <p:pic>
        <p:nvPicPr>
          <p:cNvPr id="6" name="Content Placeholder 9">
            <a:extLst>
              <a:ext uri="{FF2B5EF4-FFF2-40B4-BE49-F238E27FC236}">
                <a16:creationId xmlns:a16="http://schemas.microsoft.com/office/drawing/2014/main" id="{1595B812-F0D6-6E63-C669-68E020E82C86}"/>
              </a:ext>
            </a:extLst>
          </p:cNvPr>
          <p:cNvPicPr>
            <a:picLocks noChangeAspect="1"/>
          </p:cNvPicPr>
          <p:nvPr/>
        </p:nvPicPr>
        <p:blipFill>
          <a:blip r:embed="rId5"/>
          <a:stretch>
            <a:fillRect/>
          </a:stretch>
        </p:blipFill>
        <p:spPr>
          <a:xfrm>
            <a:off x="3409604" y="0"/>
            <a:ext cx="4186543" cy="2804984"/>
          </a:xfrm>
          <a:prstGeom prst="rect">
            <a:avLst/>
          </a:prstGeom>
        </p:spPr>
      </p:pic>
      <p:pic>
        <p:nvPicPr>
          <p:cNvPr id="7" name="Picture 6">
            <a:extLst>
              <a:ext uri="{FF2B5EF4-FFF2-40B4-BE49-F238E27FC236}">
                <a16:creationId xmlns:a16="http://schemas.microsoft.com/office/drawing/2014/main" id="{87078551-0EF5-2C4A-5028-E047EF127A53}"/>
              </a:ext>
            </a:extLst>
          </p:cNvPr>
          <p:cNvPicPr>
            <a:picLocks noChangeAspect="1"/>
          </p:cNvPicPr>
          <p:nvPr/>
        </p:nvPicPr>
        <p:blipFill>
          <a:blip r:embed="rId6"/>
          <a:srcRect r="22419"/>
          <a:stretch/>
        </p:blipFill>
        <p:spPr>
          <a:xfrm rot="5400000">
            <a:off x="5218343" y="46758"/>
            <a:ext cx="2810880" cy="2717365"/>
          </a:xfrm>
          <a:prstGeom prst="rect">
            <a:avLst/>
          </a:prstGeom>
        </p:spPr>
      </p:pic>
      <p:sp>
        <p:nvSpPr>
          <p:cNvPr id="8" name="TextBox 7">
            <a:extLst>
              <a:ext uri="{FF2B5EF4-FFF2-40B4-BE49-F238E27FC236}">
                <a16:creationId xmlns:a16="http://schemas.microsoft.com/office/drawing/2014/main" id="{7A1CB1C0-639D-5BA2-4B1A-A8D6CF543037}"/>
              </a:ext>
            </a:extLst>
          </p:cNvPr>
          <p:cNvSpPr txBox="1"/>
          <p:nvPr/>
        </p:nvSpPr>
        <p:spPr>
          <a:xfrm>
            <a:off x="0" y="2811187"/>
            <a:ext cx="4869475" cy="1384995"/>
          </a:xfrm>
          <a:prstGeom prst="rect">
            <a:avLst/>
          </a:prstGeom>
          <a:noFill/>
        </p:spPr>
        <p:txBody>
          <a:bodyPr wrap="none" rtlCol="0">
            <a:spAutoFit/>
          </a:bodyPr>
          <a:lstStyle/>
          <a:p>
            <a:r>
              <a:rPr lang="en-AU" sz="2800" b="1" dirty="0"/>
              <a:t>Kristoffer Wild</a:t>
            </a:r>
          </a:p>
          <a:p>
            <a:r>
              <a:rPr lang="en-AU" sz="2800" b="1" dirty="0">
                <a:hlinkClick r:id="rId7"/>
              </a:rPr>
              <a:t>kristofferw@unimelb.edu.au</a:t>
            </a:r>
            <a:endParaRPr lang="en-AU" sz="2800" b="1" dirty="0"/>
          </a:p>
          <a:p>
            <a:r>
              <a:rPr lang="en-AU" sz="2800" b="1" dirty="0" err="1"/>
              <a:t>kwildresearch.com</a:t>
            </a:r>
            <a:endParaRPr lang="en-AU" sz="2800" b="1" dirty="0"/>
          </a:p>
        </p:txBody>
      </p:sp>
      <p:pic>
        <p:nvPicPr>
          <p:cNvPr id="9" name="Picture 1" descr="cidimage001.png@01D8EAC9.39D70AB0">
            <a:extLst>
              <a:ext uri="{FF2B5EF4-FFF2-40B4-BE49-F238E27FC236}">
                <a16:creationId xmlns:a16="http://schemas.microsoft.com/office/drawing/2014/main" id="{C82EDEE4-72D4-6981-40AF-D695A5037ADF}"/>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5645727" y="3000499"/>
            <a:ext cx="900546" cy="90054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A865193-F2AF-22DB-402A-5CAA6852FE4E}"/>
              </a:ext>
            </a:extLst>
          </p:cNvPr>
          <p:cNvGrpSpPr/>
          <p:nvPr/>
        </p:nvGrpSpPr>
        <p:grpSpPr>
          <a:xfrm>
            <a:off x="0" y="2862943"/>
            <a:ext cx="12192000" cy="3995057"/>
            <a:chOff x="0" y="2862943"/>
            <a:chExt cx="12192000" cy="3995057"/>
          </a:xfrm>
        </p:grpSpPr>
        <p:pic>
          <p:nvPicPr>
            <p:cNvPr id="17410" name="Picture 2" descr="Picture">
              <a:extLst>
                <a:ext uri="{FF2B5EF4-FFF2-40B4-BE49-F238E27FC236}">
                  <a16:creationId xmlns:a16="http://schemas.microsoft.com/office/drawing/2014/main" id="{6C368F0F-44E8-BC24-8B2A-F8DE2180A3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96943" y="2862943"/>
              <a:ext cx="3995057" cy="399505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45BBFFD3-745A-B586-C8BE-9F5AB1164A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2061" y="3941233"/>
              <a:ext cx="3843111" cy="291676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25438AC0-6EE2-E3E4-08EB-2521B4227C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169229"/>
              <a:ext cx="4272158" cy="26887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203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Trevor Branch\Documents\FISH552 Intro R\Background images\Running and rerunning 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1600200"/>
            <a:ext cx="7763959" cy="1724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RStudio tips</a:t>
            </a:r>
          </a:p>
        </p:txBody>
      </p:sp>
      <p:sp>
        <p:nvSpPr>
          <p:cNvPr id="5" name="Rounded Rectangle 4"/>
          <p:cNvSpPr/>
          <p:nvPr/>
        </p:nvSpPr>
        <p:spPr>
          <a:xfrm>
            <a:off x="8839200" y="185166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19185" y="3451860"/>
            <a:ext cx="1611630" cy="923330"/>
          </a:xfrm>
          <a:prstGeom prst="rect">
            <a:avLst/>
          </a:prstGeom>
          <a:noFill/>
        </p:spPr>
        <p:txBody>
          <a:bodyPr wrap="square" rtlCol="0">
            <a:spAutoFit/>
          </a:bodyPr>
          <a:lstStyle/>
          <a:p>
            <a:pPr algn="ctr"/>
            <a:r>
              <a:rPr lang="en-US" dirty="0">
                <a:solidFill>
                  <a:srgbClr val="FF0000"/>
                </a:solidFill>
              </a:rPr>
              <a:t>Sends entire file to R console</a:t>
            </a:r>
          </a:p>
        </p:txBody>
      </p:sp>
      <p:sp>
        <p:nvSpPr>
          <p:cNvPr id="7" name="Rounded Rectangle 6"/>
          <p:cNvSpPr/>
          <p:nvPr/>
        </p:nvSpPr>
        <p:spPr>
          <a:xfrm>
            <a:off x="8496300" y="1851660"/>
            <a:ext cx="304800" cy="2286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78090" y="4518660"/>
            <a:ext cx="1611630" cy="1477328"/>
          </a:xfrm>
          <a:prstGeom prst="rect">
            <a:avLst/>
          </a:prstGeom>
          <a:noFill/>
        </p:spPr>
        <p:txBody>
          <a:bodyPr wrap="square" rtlCol="0">
            <a:spAutoFit/>
          </a:bodyPr>
          <a:lstStyle/>
          <a:p>
            <a:pPr algn="ctr"/>
            <a:r>
              <a:rPr lang="en-US" dirty="0">
                <a:solidFill>
                  <a:srgbClr val="0070C0"/>
                </a:solidFill>
              </a:rPr>
              <a:t>Re-send the lines of code you last ran</a:t>
            </a:r>
          </a:p>
          <a:p>
            <a:pPr algn="ctr"/>
            <a:r>
              <a:rPr lang="en-US" dirty="0">
                <a:solidFill>
                  <a:srgbClr val="0070C0"/>
                </a:solidFill>
              </a:rPr>
              <a:t>(useful after edits)</a:t>
            </a:r>
          </a:p>
        </p:txBody>
      </p:sp>
      <p:sp>
        <p:nvSpPr>
          <p:cNvPr id="9" name="Rounded Rectangle 8"/>
          <p:cNvSpPr/>
          <p:nvPr/>
        </p:nvSpPr>
        <p:spPr>
          <a:xfrm>
            <a:off x="7924800" y="1851660"/>
            <a:ext cx="53340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113020" y="2668816"/>
            <a:ext cx="2213610" cy="1200329"/>
          </a:xfrm>
          <a:prstGeom prst="rect">
            <a:avLst/>
          </a:prstGeom>
          <a:noFill/>
        </p:spPr>
        <p:txBody>
          <a:bodyPr wrap="square" rtlCol="0">
            <a:spAutoFit/>
          </a:bodyPr>
          <a:lstStyle/>
          <a:p>
            <a:pPr algn="ctr"/>
            <a:r>
              <a:rPr lang="en-US" dirty="0">
                <a:solidFill>
                  <a:srgbClr val="00B050"/>
                </a:solidFill>
              </a:rPr>
              <a:t>Sends current line or selection to console (faster to type </a:t>
            </a:r>
            <a:r>
              <a:rPr lang="en-US" dirty="0" err="1">
                <a:solidFill>
                  <a:srgbClr val="00B050"/>
                </a:solidFill>
              </a:rPr>
              <a:t>ctrl+enter</a:t>
            </a:r>
            <a:r>
              <a:rPr lang="en-US" dirty="0">
                <a:solidFill>
                  <a:srgbClr val="00B050"/>
                </a:solidFill>
              </a:rPr>
              <a:t>)</a:t>
            </a:r>
          </a:p>
        </p:txBody>
      </p:sp>
      <p:cxnSp>
        <p:nvCxnSpPr>
          <p:cNvPr id="11" name="Straight Arrow Connector 10"/>
          <p:cNvCxnSpPr>
            <a:stCxn id="6" idx="0"/>
          </p:cNvCxnSpPr>
          <p:nvPr/>
        </p:nvCxnSpPr>
        <p:spPr>
          <a:xfrm flipH="1" flipV="1">
            <a:off x="9189720" y="2080260"/>
            <a:ext cx="335280" cy="1371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p:cNvCxnSpPr>
          <p:nvPr/>
        </p:nvCxnSpPr>
        <p:spPr>
          <a:xfrm flipV="1">
            <a:off x="8383906" y="2080260"/>
            <a:ext cx="287655" cy="2438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239000" y="2080260"/>
            <a:ext cx="952500" cy="6858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02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your code (do it)</a:t>
            </a:r>
          </a:p>
        </p:txBody>
      </p:sp>
      <p:sp>
        <p:nvSpPr>
          <p:cNvPr id="3" name="Content Placeholder 2"/>
          <p:cNvSpPr>
            <a:spLocks noGrp="1"/>
          </p:cNvSpPr>
          <p:nvPr>
            <p:ph idx="1"/>
          </p:nvPr>
        </p:nvSpPr>
        <p:spPr/>
        <p:txBody>
          <a:bodyPr>
            <a:normAutofit/>
          </a:bodyPr>
          <a:lstStyle/>
          <a:p>
            <a:r>
              <a:rPr lang="en-US" dirty="0"/>
              <a:t>Use “comments” to document the intention of your code</a:t>
            </a:r>
          </a:p>
          <a:p>
            <a:r>
              <a:rPr lang="en-US" dirty="0"/>
              <a:t>Anything on a line after </a:t>
            </a:r>
            <a:r>
              <a:rPr lang="en-US" sz="2400" dirty="0">
                <a:latin typeface="Aptos" panose="020B0004020202020204" pitchFamily="34" charset="0"/>
                <a:cs typeface="Courier New" panose="02070309020205020404" pitchFamily="49" charset="0"/>
              </a:rPr>
              <a:t>#</a:t>
            </a:r>
            <a:r>
              <a:rPr lang="en-US" dirty="0"/>
              <a:t> is ignored by R</a:t>
            </a:r>
          </a:p>
          <a:p>
            <a:pPr marL="0" indent="457200">
              <a:buNone/>
            </a:pPr>
            <a:r>
              <a:rPr lang="en-US" sz="2400" dirty="0">
                <a:solidFill>
                  <a:schemeClr val="accent3">
                    <a:lumMod val="50000"/>
                  </a:schemeClr>
                </a:solidFill>
                <a:latin typeface="Aptos" panose="020B0004020202020204" pitchFamily="34" charset="0"/>
                <a:cs typeface="Courier New" panose="02070309020205020404" pitchFamily="49" charset="0"/>
              </a:rPr>
              <a:t># Old Faithful Geyser, Yellowstone NP</a:t>
            </a:r>
          </a:p>
          <a:p>
            <a:pPr marL="0" indent="457200">
              <a:buNone/>
            </a:pPr>
            <a:r>
              <a:rPr lang="en-US" sz="2400" dirty="0">
                <a:solidFill>
                  <a:srgbClr val="0000FF"/>
                </a:solidFill>
                <a:latin typeface="Aptos" panose="020B0004020202020204" pitchFamily="34" charset="0"/>
                <a:cs typeface="Courier New" panose="02070309020205020404" pitchFamily="49" charset="0"/>
              </a:rPr>
              <a:t>plot(faithful)</a:t>
            </a:r>
          </a:p>
          <a:p>
            <a:r>
              <a:rPr lang="en-US" dirty="0"/>
              <a:t>Rules of thumb</a:t>
            </a:r>
          </a:p>
          <a:p>
            <a:pPr lvl="1"/>
            <a:r>
              <a:rPr lang="en-US" dirty="0"/>
              <a:t>Document the purpose of the code not how it works</a:t>
            </a:r>
          </a:p>
          <a:p>
            <a:pPr lvl="1"/>
            <a:r>
              <a:rPr lang="en-US" dirty="0"/>
              <a:t>Use good variable names</a:t>
            </a:r>
          </a:p>
          <a:p>
            <a:pPr lvl="1"/>
            <a:r>
              <a:rPr lang="en-US" dirty="0"/>
              <a:t>Assume you will remember nothing about the code when you look at it later (next week, year, decade)</a:t>
            </a:r>
          </a:p>
        </p:txBody>
      </p:sp>
      <p:sp>
        <p:nvSpPr>
          <p:cNvPr id="4" name="TextBox 3"/>
          <p:cNvSpPr txBox="1"/>
          <p:nvPr/>
        </p:nvSpPr>
        <p:spPr>
          <a:xfrm>
            <a:off x="4562475" y="3337442"/>
            <a:ext cx="4804410" cy="369332"/>
          </a:xfrm>
          <a:prstGeom prst="rect">
            <a:avLst/>
          </a:prstGeom>
          <a:noFill/>
        </p:spPr>
        <p:txBody>
          <a:bodyPr wrap="square" rtlCol="0">
            <a:spAutoFit/>
          </a:bodyPr>
          <a:lstStyle/>
          <a:p>
            <a:pPr algn="ctr"/>
            <a:r>
              <a:rPr lang="en-US" dirty="0">
                <a:solidFill>
                  <a:srgbClr val="0076BA"/>
                </a:solidFill>
              </a:rPr>
              <a:t>RStudio: different color for comments</a:t>
            </a:r>
          </a:p>
        </p:txBody>
      </p:sp>
    </p:spTree>
    <p:extLst>
      <p:ext uri="{BB962C8B-B14F-4D97-AF65-F5344CB8AC3E}">
        <p14:creationId xmlns:p14="http://schemas.microsoft.com/office/powerpoint/2010/main" val="3382462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simple R commands</a:t>
            </a:r>
          </a:p>
        </p:txBody>
      </p:sp>
      <p:sp>
        <p:nvSpPr>
          <p:cNvPr id="3" name="Content Placeholder 2"/>
          <p:cNvSpPr>
            <a:spLocks noGrp="1"/>
          </p:cNvSpPr>
          <p:nvPr>
            <p:ph idx="1"/>
          </p:nvPr>
        </p:nvSpPr>
        <p:spPr>
          <a:xfrm>
            <a:off x="2057400" y="1371600"/>
            <a:ext cx="8229600" cy="4648200"/>
          </a:xfrm>
        </p:spPr>
        <p:txBody>
          <a:bodyPr numCol="2">
            <a:normAutofit/>
          </a:bodyPr>
          <a:lstStyle/>
          <a:p>
            <a:pPr marL="0" indent="0">
              <a:buNone/>
            </a:pPr>
            <a:r>
              <a:rPr lang="en-US" sz="2400" dirty="0">
                <a:solidFill>
                  <a:srgbClr val="0000FF"/>
                </a:solidFill>
                <a:latin typeface="Aptos" panose="020B0004020202020204" pitchFamily="34" charset="0"/>
                <a:cs typeface="Courier New" panose="02070309020205020404" pitchFamily="49" charset="0"/>
              </a:rPr>
              <a:t>&gt; 2+2 </a:t>
            </a:r>
          </a:p>
          <a:p>
            <a:pPr marL="0" indent="0">
              <a:buNone/>
            </a:pPr>
            <a:r>
              <a:rPr lang="en-US" sz="2400" dirty="0">
                <a:latin typeface="Aptos" panose="020B0004020202020204" pitchFamily="34" charset="0"/>
                <a:cs typeface="Courier New" panose="02070309020205020404" pitchFamily="49" charset="0"/>
              </a:rPr>
              <a:t>[1] 4 </a:t>
            </a:r>
          </a:p>
          <a:p>
            <a:pPr marL="0" indent="0">
              <a:buNone/>
            </a:pPr>
            <a:r>
              <a:rPr lang="en-US" sz="2400" dirty="0">
                <a:solidFill>
                  <a:srgbClr val="0000FF"/>
                </a:solidFill>
                <a:latin typeface="Aptos" panose="020B0004020202020204" pitchFamily="34" charset="0"/>
                <a:cs typeface="Courier New" panose="02070309020205020404" pitchFamily="49" charset="0"/>
              </a:rPr>
              <a:t>&gt; 3^2 </a:t>
            </a:r>
          </a:p>
          <a:p>
            <a:pPr marL="0" indent="0">
              <a:buNone/>
            </a:pPr>
            <a:r>
              <a:rPr lang="en-US" sz="2400" dirty="0">
                <a:latin typeface="Aptos" panose="020B0004020202020204" pitchFamily="34" charset="0"/>
                <a:cs typeface="Courier New" panose="02070309020205020404" pitchFamily="49" charset="0"/>
              </a:rPr>
              <a:t>[1] 9 </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sqrt</a:t>
            </a:r>
            <a:r>
              <a:rPr lang="en-US" sz="2400" dirty="0">
                <a:solidFill>
                  <a:srgbClr val="0000FF"/>
                </a:solidFill>
                <a:latin typeface="Aptos" panose="020B0004020202020204" pitchFamily="34" charset="0"/>
                <a:cs typeface="Courier New" panose="02070309020205020404" pitchFamily="49" charset="0"/>
              </a:rPr>
              <a:t>(25) </a:t>
            </a:r>
          </a:p>
          <a:p>
            <a:pPr marL="0" indent="0">
              <a:buNone/>
            </a:pPr>
            <a:r>
              <a:rPr lang="en-US" sz="2400" dirty="0">
                <a:latin typeface="Aptos" panose="020B0004020202020204" pitchFamily="34" charset="0"/>
                <a:cs typeface="Courier New" panose="02070309020205020404" pitchFamily="49" charset="0"/>
              </a:rPr>
              <a:t>[1] 5 </a:t>
            </a:r>
          </a:p>
          <a:p>
            <a:pPr marL="0" indent="0">
              <a:buNone/>
            </a:pPr>
            <a:r>
              <a:rPr lang="en-US" sz="2400" dirty="0">
                <a:solidFill>
                  <a:srgbClr val="0000FF"/>
                </a:solidFill>
                <a:latin typeface="Aptos" panose="020B0004020202020204" pitchFamily="34" charset="0"/>
                <a:cs typeface="Courier New" panose="02070309020205020404" pitchFamily="49" charset="0"/>
              </a:rPr>
              <a:t>&gt; 2*(1+1) </a:t>
            </a:r>
          </a:p>
          <a:p>
            <a:pPr marL="0" indent="0">
              <a:buNone/>
            </a:pPr>
            <a:r>
              <a:rPr lang="en-US" sz="2400" dirty="0">
                <a:latin typeface="Aptos" panose="020B0004020202020204" pitchFamily="34" charset="0"/>
                <a:cs typeface="Courier New" panose="02070309020205020404" pitchFamily="49" charset="0"/>
              </a:rPr>
              <a:t>[1] 4 </a:t>
            </a:r>
          </a:p>
          <a:p>
            <a:pPr marL="0" indent="0">
              <a:buNone/>
            </a:pPr>
            <a:r>
              <a:rPr lang="en-US" sz="2400" dirty="0">
                <a:solidFill>
                  <a:srgbClr val="0000FF"/>
                </a:solidFill>
                <a:latin typeface="Aptos" panose="020B0004020202020204" pitchFamily="34" charset="0"/>
                <a:cs typeface="Courier New" panose="02070309020205020404" pitchFamily="49" charset="0"/>
              </a:rPr>
              <a:t>&gt; 2*1+1 </a:t>
            </a:r>
          </a:p>
          <a:p>
            <a:pPr marL="0" indent="0">
              <a:buNone/>
            </a:pPr>
            <a:r>
              <a:rPr lang="en-US" sz="2400" dirty="0">
                <a:latin typeface="Aptos" panose="020B0004020202020204" pitchFamily="34" charset="0"/>
                <a:cs typeface="Courier New" panose="02070309020205020404" pitchFamily="49" charset="0"/>
              </a:rPr>
              <a:t>[1] 3</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exp</a:t>
            </a:r>
            <a:r>
              <a:rPr lang="en-US" sz="2400" dirty="0">
                <a:solidFill>
                  <a:srgbClr val="0000FF"/>
                </a:solidFill>
                <a:latin typeface="Aptos" panose="020B0004020202020204" pitchFamily="34" charset="0"/>
                <a:cs typeface="Courier New" panose="02070309020205020404" pitchFamily="49" charset="0"/>
              </a:rPr>
              <a:t>(1)</a:t>
            </a:r>
          </a:p>
          <a:p>
            <a:pPr marL="0" indent="0">
              <a:buNone/>
            </a:pPr>
            <a:r>
              <a:rPr lang="en-US" sz="2400" dirty="0">
                <a:latin typeface="Aptos" panose="020B0004020202020204" pitchFamily="34" charset="0"/>
                <a:cs typeface="Courier New" panose="02070309020205020404" pitchFamily="49" charset="0"/>
              </a:rPr>
              <a:t>[1] 2.718282</a:t>
            </a:r>
          </a:p>
          <a:p>
            <a:pPr marL="0" indent="0">
              <a:buNone/>
            </a:pPr>
            <a:r>
              <a:rPr lang="en-US" sz="2400" dirty="0">
                <a:solidFill>
                  <a:srgbClr val="0000FF"/>
                </a:solidFill>
                <a:latin typeface="Aptos" panose="020B0004020202020204" pitchFamily="34" charset="0"/>
                <a:cs typeface="Courier New" panose="02070309020205020404" pitchFamily="49" charset="0"/>
              </a:rPr>
              <a:t>&gt; log(2.718282)</a:t>
            </a:r>
          </a:p>
          <a:p>
            <a:pPr marL="0" indent="0">
              <a:buNone/>
            </a:pPr>
            <a:r>
              <a:rPr lang="en-US" sz="2400" dirty="0">
                <a:latin typeface="Aptos" panose="020B0004020202020204" pitchFamily="34" charset="0"/>
                <a:cs typeface="Courier New" panose="02070309020205020404" pitchFamily="49" charset="0"/>
              </a:rPr>
              <a:t>[1] 1</a:t>
            </a:r>
          </a:p>
          <a:p>
            <a:pPr marL="0" indent="0">
              <a:buNone/>
            </a:pPr>
            <a:r>
              <a:rPr lang="en-US" sz="2400" dirty="0">
                <a:solidFill>
                  <a:srgbClr val="0000FF"/>
                </a:solidFill>
                <a:latin typeface="Aptos" panose="020B0004020202020204" pitchFamily="34" charset="0"/>
                <a:cs typeface="Courier New" panose="02070309020205020404" pitchFamily="49" charset="0"/>
              </a:rPr>
              <a:t>&gt; log(10, base=10)</a:t>
            </a:r>
          </a:p>
          <a:p>
            <a:pPr marL="0" indent="0">
              <a:buNone/>
            </a:pPr>
            <a:r>
              <a:rPr lang="en-US" sz="2400" dirty="0">
                <a:latin typeface="Aptos" panose="020B0004020202020204" pitchFamily="34" charset="0"/>
                <a:cs typeface="Courier New" panose="02070309020205020404" pitchFamily="49" charset="0"/>
              </a:rPr>
              <a:t>[1] 1</a:t>
            </a:r>
          </a:p>
          <a:p>
            <a:pPr marL="0" indent="0">
              <a:buNone/>
            </a:pPr>
            <a:r>
              <a:rPr lang="it-IT" sz="2400" dirty="0">
                <a:solidFill>
                  <a:srgbClr val="0000FF"/>
                </a:solidFill>
                <a:latin typeface="Aptos" panose="020B0004020202020204" pitchFamily="34" charset="0"/>
                <a:cs typeface="Courier New" panose="02070309020205020404" pitchFamily="49" charset="0"/>
              </a:rPr>
              <a:t>&gt; log(10</a:t>
            </a:r>
          </a:p>
          <a:p>
            <a:pPr marL="0" indent="0">
              <a:buNone/>
            </a:pPr>
            <a:r>
              <a:rPr lang="it-IT" sz="2400" dirty="0">
                <a:solidFill>
                  <a:srgbClr val="0000FF"/>
                </a:solidFill>
                <a:latin typeface="Aptos" panose="020B0004020202020204" pitchFamily="34" charset="0"/>
                <a:cs typeface="Courier New" panose="02070309020205020404" pitchFamily="49" charset="0"/>
              </a:rPr>
              <a:t>+     , base = 10</a:t>
            </a:r>
          </a:p>
          <a:p>
            <a:pPr marL="0" indent="0">
              <a:buNone/>
            </a:pPr>
            <a:r>
              <a:rPr lang="it-IT" sz="2400" dirty="0">
                <a:latin typeface="Aptos" panose="020B0004020202020204" pitchFamily="34" charset="0"/>
                <a:cs typeface="Courier New" panose="02070309020205020404" pitchFamily="49" charset="0"/>
              </a:rPr>
              <a:t>[1] 1</a:t>
            </a:r>
            <a:endParaRPr lang="en-US" sz="2400" dirty="0">
              <a:latin typeface="Aptos" panose="020B0004020202020204" pitchFamily="34" charset="0"/>
              <a:cs typeface="Courier New" panose="02070309020205020404" pitchFamily="49" charset="0"/>
            </a:endParaRPr>
          </a:p>
        </p:txBody>
      </p:sp>
      <p:sp>
        <p:nvSpPr>
          <p:cNvPr id="4" name="Rounded Rectangle 3"/>
          <p:cNvSpPr/>
          <p:nvPr/>
        </p:nvSpPr>
        <p:spPr>
          <a:xfrm>
            <a:off x="2125980" y="1844040"/>
            <a:ext cx="9906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192780" y="1842284"/>
            <a:ext cx="2449830" cy="646331"/>
          </a:xfrm>
          <a:prstGeom prst="rect">
            <a:avLst/>
          </a:prstGeom>
          <a:noFill/>
        </p:spPr>
        <p:txBody>
          <a:bodyPr wrap="square" rtlCol="0">
            <a:spAutoFit/>
          </a:bodyPr>
          <a:lstStyle/>
          <a:p>
            <a:r>
              <a:rPr lang="en-US" dirty="0">
                <a:solidFill>
                  <a:srgbClr val="00B050"/>
                </a:solidFill>
              </a:rPr>
              <a:t>Result of the command</a:t>
            </a:r>
          </a:p>
        </p:txBody>
      </p:sp>
      <p:sp>
        <p:nvSpPr>
          <p:cNvPr id="6" name="Rounded Rectangle 5"/>
          <p:cNvSpPr/>
          <p:nvPr/>
        </p:nvSpPr>
        <p:spPr>
          <a:xfrm>
            <a:off x="2290761" y="5034839"/>
            <a:ext cx="1066800" cy="37338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491553" y="5093912"/>
            <a:ext cx="2427517" cy="369332"/>
          </a:xfrm>
          <a:prstGeom prst="rect">
            <a:avLst/>
          </a:prstGeom>
          <a:noFill/>
        </p:spPr>
        <p:txBody>
          <a:bodyPr wrap="square" rtlCol="0">
            <a:spAutoFit/>
          </a:bodyPr>
          <a:lstStyle/>
          <a:p>
            <a:r>
              <a:rPr lang="en-US" dirty="0">
                <a:solidFill>
                  <a:srgbClr val="0070C0"/>
                </a:solidFill>
              </a:rPr>
              <a:t>Order of precedence</a:t>
            </a:r>
          </a:p>
        </p:txBody>
      </p:sp>
      <p:sp>
        <p:nvSpPr>
          <p:cNvPr id="8" name="Rounded Rectangle 7"/>
          <p:cNvSpPr/>
          <p:nvPr/>
        </p:nvSpPr>
        <p:spPr>
          <a:xfrm>
            <a:off x="6033057" y="4641490"/>
            <a:ext cx="4166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284720" y="4937759"/>
            <a:ext cx="2590800" cy="369332"/>
          </a:xfrm>
          <a:prstGeom prst="rect">
            <a:avLst/>
          </a:prstGeom>
          <a:noFill/>
        </p:spPr>
        <p:txBody>
          <a:bodyPr wrap="square" rtlCol="0">
            <a:spAutoFit/>
          </a:bodyPr>
          <a:lstStyle/>
          <a:p>
            <a:r>
              <a:rPr lang="en-US" dirty="0">
                <a:solidFill>
                  <a:srgbClr val="FF0000"/>
                </a:solidFill>
              </a:rPr>
              <a:t>Incomplete command</a:t>
            </a:r>
          </a:p>
        </p:txBody>
      </p:sp>
      <p:cxnSp>
        <p:nvCxnSpPr>
          <p:cNvPr id="10" name="Straight Arrow Connector 9"/>
          <p:cNvCxnSpPr>
            <a:cxnSpLocks/>
          </p:cNvCxnSpPr>
          <p:nvPr/>
        </p:nvCxnSpPr>
        <p:spPr>
          <a:xfrm flipH="1" flipV="1">
            <a:off x="6496334" y="4790364"/>
            <a:ext cx="818866" cy="23883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62570" y="2890272"/>
            <a:ext cx="2577152" cy="369332"/>
          </a:xfrm>
          <a:prstGeom prst="rect">
            <a:avLst/>
          </a:prstGeom>
          <a:noFill/>
        </p:spPr>
        <p:txBody>
          <a:bodyPr wrap="square" rtlCol="0">
            <a:spAutoFit/>
          </a:bodyPr>
          <a:lstStyle/>
          <a:p>
            <a:r>
              <a:rPr lang="en-US" dirty="0">
                <a:solidFill>
                  <a:schemeClr val="accent2">
                    <a:lumMod val="75000"/>
                  </a:schemeClr>
                </a:solidFill>
              </a:rPr>
              <a:t>Optional argument</a:t>
            </a:r>
          </a:p>
        </p:txBody>
      </p:sp>
      <p:sp>
        <p:nvSpPr>
          <p:cNvPr id="13" name="Rounded Rectangle 12"/>
          <p:cNvSpPr/>
          <p:nvPr/>
        </p:nvSpPr>
        <p:spPr>
          <a:xfrm>
            <a:off x="7211978" y="3242310"/>
            <a:ext cx="1676400"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26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6120C4-1E68-B623-5EDB-DEE1866875E6}"/>
              </a:ext>
            </a:extLst>
          </p:cNvPr>
          <p:cNvSpPr txBox="1">
            <a:spLocks noChangeArrowheads="1"/>
          </p:cNvSpPr>
          <p:nvPr/>
        </p:nvSpPr>
        <p:spPr>
          <a:xfrm>
            <a:off x="149772" y="128752"/>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Frequently used operators</a:t>
            </a:r>
          </a:p>
        </p:txBody>
      </p:sp>
      <p:graphicFrame>
        <p:nvGraphicFramePr>
          <p:cNvPr id="5" name="Group 3">
            <a:extLst>
              <a:ext uri="{FF2B5EF4-FFF2-40B4-BE49-F238E27FC236}">
                <a16:creationId xmlns:a16="http://schemas.microsoft.com/office/drawing/2014/main" id="{5FA17735-369E-2340-AD99-27B6EE7911D3}"/>
              </a:ext>
            </a:extLst>
          </p:cNvPr>
          <p:cNvGraphicFramePr>
            <a:graphicFrameLocks/>
          </p:cNvGraphicFramePr>
          <p:nvPr>
            <p:extLst>
              <p:ext uri="{D42A27DB-BD31-4B8C-83A1-F6EECF244321}">
                <p14:modId xmlns:p14="http://schemas.microsoft.com/office/powerpoint/2010/main" val="4022110296"/>
              </p:ext>
            </p:extLst>
          </p:nvPr>
        </p:nvGraphicFramePr>
        <p:xfrm>
          <a:off x="2247900" y="1447800"/>
          <a:ext cx="4038600" cy="5181600"/>
        </p:xfrm>
        <a:graphic>
          <a:graphicData uri="http://schemas.openxmlformats.org/drawingml/2006/table">
            <a:tbl>
              <a:tblPr/>
              <a:tblGrid>
                <a:gridCol w="1295400">
                  <a:extLst>
                    <a:ext uri="{9D8B030D-6E8A-4147-A177-3AD203B41FA5}">
                      <a16:colId xmlns:a16="http://schemas.microsoft.com/office/drawing/2014/main" val="2855754925"/>
                    </a:ext>
                  </a:extLst>
                </a:gridCol>
                <a:gridCol w="2743200">
                  <a:extLst>
                    <a:ext uri="{9D8B030D-6E8A-4147-A177-3AD203B41FA5}">
                      <a16:colId xmlns:a16="http://schemas.microsoft.com/office/drawing/2014/main" val="1566339099"/>
                    </a:ext>
                  </a:extLst>
                </a:gridCol>
              </a:tblGrid>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Assign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5127924"/>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Sum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4284873"/>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Difference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0680332"/>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Multiplication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090218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Division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0084191"/>
                  </a:ext>
                </a:extLst>
              </a:tr>
              <a:tr h="4540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Exponent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9955566"/>
                  </a:ext>
                </a:extLst>
              </a:tr>
              <a:tr h="4540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Mod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0111457"/>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Dot product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5702309"/>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Integer division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5191141"/>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Subset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6246437"/>
                  </a:ext>
                </a:extLst>
              </a:tr>
            </a:tbl>
          </a:graphicData>
        </a:graphic>
      </p:graphicFrame>
      <p:graphicFrame>
        <p:nvGraphicFramePr>
          <p:cNvPr id="6" name="Group 38">
            <a:extLst>
              <a:ext uri="{FF2B5EF4-FFF2-40B4-BE49-F238E27FC236}">
                <a16:creationId xmlns:a16="http://schemas.microsoft.com/office/drawing/2014/main" id="{E3978BF9-4A7C-7ADF-7488-869E42021746}"/>
              </a:ext>
            </a:extLst>
          </p:cNvPr>
          <p:cNvGraphicFramePr>
            <a:graphicFrameLocks/>
          </p:cNvGraphicFramePr>
          <p:nvPr>
            <p:extLst>
              <p:ext uri="{D42A27DB-BD31-4B8C-83A1-F6EECF244321}">
                <p14:modId xmlns:p14="http://schemas.microsoft.com/office/powerpoint/2010/main" val="3530494032"/>
              </p:ext>
            </p:extLst>
          </p:nvPr>
        </p:nvGraphicFramePr>
        <p:xfrm>
          <a:off x="6915150" y="1685925"/>
          <a:ext cx="4038600" cy="4663440"/>
        </p:xfrm>
        <a:graphic>
          <a:graphicData uri="http://schemas.openxmlformats.org/drawingml/2006/table">
            <a:tbl>
              <a:tblPr/>
              <a:tblGrid>
                <a:gridCol w="1295400">
                  <a:extLst>
                    <a:ext uri="{9D8B030D-6E8A-4147-A177-3AD203B41FA5}">
                      <a16:colId xmlns:a16="http://schemas.microsoft.com/office/drawing/2014/main" val="3475222344"/>
                    </a:ext>
                  </a:extLst>
                </a:gridCol>
                <a:gridCol w="2743200">
                  <a:extLst>
                    <a:ext uri="{9D8B030D-6E8A-4147-A177-3AD203B41FA5}">
                      <a16:colId xmlns:a16="http://schemas.microsoft.com/office/drawing/2014/main" val="2681202659"/>
                    </a:ext>
                  </a:extLst>
                </a:gridCol>
              </a:tblGrid>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6701789"/>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&amp;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1033537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558634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Greater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901384"/>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Less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53917867"/>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Greater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33523881"/>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Not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290130"/>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Not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8684993"/>
                  </a:ext>
                </a:extLst>
              </a:tr>
              <a:tr h="4524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panose="020B0004020202020204" pitchFamily="34" charset="0"/>
                        </a:rPr>
                        <a:t>Is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5828007"/>
                  </a:ext>
                </a:extLst>
              </a:tr>
            </a:tbl>
          </a:graphicData>
        </a:graphic>
      </p:graphicFrame>
    </p:spTree>
    <p:extLst>
      <p:ext uri="{BB962C8B-B14F-4D97-AF65-F5344CB8AC3E}">
        <p14:creationId xmlns:p14="http://schemas.microsoft.com/office/powerpoint/2010/main" val="274007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232012" y="990600"/>
            <a:ext cx="6605516" cy="5562600"/>
          </a:xfrm>
        </p:spPr>
        <p:txBody>
          <a:bodyPr>
            <a:normAutofit lnSpcReduction="10000"/>
          </a:bodyPr>
          <a:lstStyle/>
          <a:p>
            <a:r>
              <a:rPr lang="en-US" dirty="0"/>
              <a:t>When you close your R session, you can save data and analyses in an </a:t>
            </a:r>
            <a:r>
              <a:rPr lang="en-US" dirty="0">
                <a:solidFill>
                  <a:srgbClr val="FF0000"/>
                </a:solidFill>
              </a:rPr>
              <a:t>R workspace</a:t>
            </a:r>
          </a:p>
          <a:p>
            <a:r>
              <a:rPr lang="en-US" dirty="0"/>
              <a:t>This saves everything run in your R console</a:t>
            </a:r>
          </a:p>
          <a:p>
            <a:r>
              <a:rPr lang="en-US" dirty="0"/>
              <a:t>Generally </a:t>
            </a:r>
            <a:r>
              <a:rPr lang="en-US" u="sng" dirty="0"/>
              <a:t>not</a:t>
            </a:r>
            <a:r>
              <a:rPr lang="en-US" dirty="0"/>
              <a:t> recommended </a:t>
            </a:r>
          </a:p>
          <a:p>
            <a:pPr lvl="1"/>
            <a:r>
              <a:rPr lang="en-US" dirty="0"/>
              <a:t>Exception: working with an enormous dataset</a:t>
            </a:r>
          </a:p>
          <a:p>
            <a:r>
              <a:rPr lang="en-US" dirty="0"/>
              <a:t>Better to start with a clean, empty workspace so that past analyses don’t interfere with current analyses</a:t>
            </a:r>
          </a:p>
          <a:p>
            <a:r>
              <a:rPr lang="en-US" sz="2400" dirty="0" err="1">
                <a:solidFill>
                  <a:srgbClr val="0000FF"/>
                </a:solidFill>
                <a:latin typeface="Aptos" panose="020B0004020202020204" pitchFamily="34" charset="0"/>
                <a:cs typeface="Courier New" panose="02070309020205020404" pitchFamily="49" charset="0"/>
              </a:rPr>
              <a:t>rm</a:t>
            </a:r>
            <a:r>
              <a:rPr lang="en-US" sz="2400" dirty="0">
                <a:solidFill>
                  <a:srgbClr val="0000FF"/>
                </a:solidFill>
                <a:latin typeface="Aptos" panose="020B0004020202020204" pitchFamily="34" charset="0"/>
                <a:cs typeface="Courier New" panose="02070309020205020404" pitchFamily="49" charset="0"/>
              </a:rPr>
              <a:t>(list = </a:t>
            </a:r>
            <a:r>
              <a:rPr lang="en-US" sz="2400" dirty="0" err="1">
                <a:solidFill>
                  <a:srgbClr val="0000FF"/>
                </a:solidFill>
                <a:latin typeface="Aptos" panose="020B0004020202020204" pitchFamily="34" charset="0"/>
                <a:cs typeface="Courier New" panose="02070309020205020404" pitchFamily="49" charset="0"/>
              </a:rPr>
              <a:t>ls</a:t>
            </a:r>
            <a:r>
              <a:rPr lang="en-US" sz="2400" dirty="0">
                <a:solidFill>
                  <a:srgbClr val="0000FF"/>
                </a:solidFill>
                <a:latin typeface="Aptos" panose="020B0004020202020204" pitchFamily="34" charset="0"/>
                <a:cs typeface="Courier New" panose="02070309020205020404" pitchFamily="49" charset="0"/>
              </a:rPr>
              <a:t>()) </a:t>
            </a:r>
            <a:r>
              <a:rPr lang="en-US" dirty="0"/>
              <a:t>clears out your workspace</a:t>
            </a:r>
          </a:p>
          <a:p>
            <a:r>
              <a:rPr lang="en-US" dirty="0"/>
              <a:t>Summary: save your R script, don’t save your workspace</a:t>
            </a:r>
          </a:p>
          <a:p>
            <a:endParaRPr lang="en-US" dirty="0"/>
          </a:p>
        </p:txBody>
      </p:sp>
      <p:pic>
        <p:nvPicPr>
          <p:cNvPr id="4" name="Picture 3">
            <a:extLst>
              <a:ext uri="{FF2B5EF4-FFF2-40B4-BE49-F238E27FC236}">
                <a16:creationId xmlns:a16="http://schemas.microsoft.com/office/drawing/2014/main" id="{B26B123A-2562-C4C3-0591-46219F43E126}"/>
              </a:ext>
            </a:extLst>
          </p:cNvPr>
          <p:cNvPicPr>
            <a:picLocks noChangeAspect="1"/>
          </p:cNvPicPr>
          <p:nvPr/>
        </p:nvPicPr>
        <p:blipFill>
          <a:blip r:embed="rId3"/>
          <a:stretch>
            <a:fillRect/>
          </a:stretch>
        </p:blipFill>
        <p:spPr>
          <a:xfrm>
            <a:off x="6666736" y="1869744"/>
            <a:ext cx="5525264" cy="3107961"/>
          </a:xfrm>
          <a:prstGeom prst="rect">
            <a:avLst/>
          </a:prstGeom>
        </p:spPr>
      </p:pic>
      <p:cxnSp>
        <p:nvCxnSpPr>
          <p:cNvPr id="6" name="Straight Arrow Connector 5">
            <a:extLst>
              <a:ext uri="{FF2B5EF4-FFF2-40B4-BE49-F238E27FC236}">
                <a16:creationId xmlns:a16="http://schemas.microsoft.com/office/drawing/2014/main" id="{3E040DEA-B5AF-B2AE-27A0-77E0DE1D7C5E}"/>
              </a:ext>
            </a:extLst>
          </p:cNvPr>
          <p:cNvCxnSpPr>
            <a:cxnSpLocks/>
          </p:cNvCxnSpPr>
          <p:nvPr/>
        </p:nvCxnSpPr>
        <p:spPr>
          <a:xfrm>
            <a:off x="6496334" y="1719618"/>
            <a:ext cx="518615" cy="19379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109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944562"/>
          </a:xfrm>
        </p:spPr>
        <p:txBody>
          <a:bodyPr>
            <a:normAutofit/>
          </a:bodyPr>
          <a:lstStyle/>
          <a:p>
            <a:r>
              <a:rPr lang="en-US" dirty="0"/>
              <a:t>R workspaces</a:t>
            </a:r>
          </a:p>
        </p:txBody>
      </p:sp>
      <p:sp>
        <p:nvSpPr>
          <p:cNvPr id="3" name="Content Placeholder 2"/>
          <p:cNvSpPr>
            <a:spLocks noGrp="1"/>
          </p:cNvSpPr>
          <p:nvPr>
            <p:ph idx="1"/>
          </p:nvPr>
        </p:nvSpPr>
        <p:spPr>
          <a:xfrm>
            <a:off x="0" y="990600"/>
            <a:ext cx="6074343" cy="5562600"/>
          </a:xfrm>
        </p:spPr>
        <p:txBody>
          <a:bodyPr>
            <a:normAutofit/>
          </a:bodyPr>
          <a:lstStyle/>
          <a:p>
            <a:pPr marL="0" indent="0">
              <a:buNone/>
            </a:pPr>
            <a:r>
              <a:rPr lang="en-US" dirty="0"/>
              <a:t>Turn off default saving/restoration of workspace</a:t>
            </a:r>
          </a:p>
          <a:p>
            <a:pPr marL="0" indent="0">
              <a:buNone/>
            </a:pPr>
            <a:endParaRPr lang="en-US" dirty="0"/>
          </a:p>
          <a:p>
            <a:pPr marL="0" indent="0">
              <a:buNone/>
            </a:pPr>
            <a:r>
              <a:rPr lang="en-US" dirty="0"/>
              <a:t>Edit </a:t>
            </a:r>
            <a:r>
              <a:rPr lang="en-US" dirty="0">
                <a:sym typeface="Wingdings" pitchFamily="2" charset="2"/>
              </a:rPr>
              <a:t> Settings…</a:t>
            </a:r>
          </a:p>
          <a:p>
            <a:pPr marL="0" indent="0">
              <a:buNone/>
            </a:pPr>
            <a:endParaRPr lang="en-US" dirty="0"/>
          </a:p>
          <a:p>
            <a:pPr marL="0" indent="0">
              <a:buNone/>
            </a:pPr>
            <a:r>
              <a:rPr lang="en-US" dirty="0"/>
              <a:t>Turn off “</a:t>
            </a:r>
            <a:r>
              <a:rPr lang="en-US" i="1" dirty="0"/>
              <a:t>Restore .</a:t>
            </a:r>
            <a:r>
              <a:rPr lang="en-US" i="1" dirty="0" err="1"/>
              <a:t>Rdata</a:t>
            </a:r>
            <a:r>
              <a:rPr lang="en-US" i="1" dirty="0"/>
              <a:t> into workspace at startup</a:t>
            </a:r>
            <a:r>
              <a:rPr lang="en-US" dirty="0"/>
              <a:t>”</a:t>
            </a:r>
          </a:p>
          <a:p>
            <a:endParaRPr lang="en-US" dirty="0"/>
          </a:p>
        </p:txBody>
      </p:sp>
      <p:pic>
        <p:nvPicPr>
          <p:cNvPr id="5" name="Picture 4">
            <a:extLst>
              <a:ext uri="{FF2B5EF4-FFF2-40B4-BE49-F238E27FC236}">
                <a16:creationId xmlns:a16="http://schemas.microsoft.com/office/drawing/2014/main" id="{6357F4CA-1729-1D1F-A2FF-19AD4037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343" y="984985"/>
            <a:ext cx="4493260" cy="4648200"/>
          </a:xfrm>
          <a:prstGeom prst="rect">
            <a:avLst/>
          </a:prstGeom>
        </p:spPr>
      </p:pic>
      <p:sp>
        <p:nvSpPr>
          <p:cNvPr id="6" name="Rectangle 5">
            <a:extLst>
              <a:ext uri="{FF2B5EF4-FFF2-40B4-BE49-F238E27FC236}">
                <a16:creationId xmlns:a16="http://schemas.microsoft.com/office/drawing/2014/main" id="{D935C326-563E-591D-1E30-6E6089D0D73B}"/>
              </a:ext>
            </a:extLst>
          </p:cNvPr>
          <p:cNvSpPr/>
          <p:nvPr/>
        </p:nvSpPr>
        <p:spPr>
          <a:xfrm>
            <a:off x="7086600" y="2438400"/>
            <a:ext cx="2514600" cy="609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322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 AND CODE</a:t>
            </a:r>
          </a:p>
        </p:txBody>
      </p:sp>
      <p:sp>
        <p:nvSpPr>
          <p:cNvPr id="3" name="Content Placeholder 2"/>
          <p:cNvSpPr>
            <a:spLocks noGrp="1"/>
          </p:cNvSpPr>
          <p:nvPr>
            <p:ph idx="1"/>
          </p:nvPr>
        </p:nvSpPr>
        <p:spPr>
          <a:xfrm>
            <a:off x="838200" y="1854200"/>
            <a:ext cx="10515600" cy="4351338"/>
          </a:xfrm>
        </p:spPr>
        <p:txBody>
          <a:bodyPr>
            <a:normAutofit/>
          </a:bodyPr>
          <a:lstStyle/>
          <a:p>
            <a:endParaRPr lang="en-US" dirty="0"/>
          </a:p>
          <a:p>
            <a:r>
              <a:rPr lang="en-US" dirty="0"/>
              <a:t>Use R to do the following. Using your ‘</a:t>
            </a:r>
            <a:r>
              <a:rPr lang="en-US" b="1" i="1" dirty="0"/>
              <a:t>Lecture2_script.r</a:t>
            </a:r>
            <a:r>
              <a:rPr lang="en-US" dirty="0"/>
              <a:t>’ answer the following. Remember to save &amp; </a:t>
            </a:r>
            <a:r>
              <a:rPr lang="en-US" b="1" dirty="0">
                <a:solidFill>
                  <a:srgbClr val="0076BA"/>
                </a:solidFill>
              </a:rPr>
              <a:t>comment ‘#’ your work</a:t>
            </a:r>
            <a:r>
              <a:rPr lang="en-US" dirty="0"/>
              <a:t>: </a:t>
            </a:r>
          </a:p>
          <a:p>
            <a:pPr marL="457200" lvl="1" indent="0">
              <a:buNone/>
            </a:pPr>
            <a:r>
              <a:rPr lang="en-US" dirty="0"/>
              <a:t>1) 1 + 2(3 + 4)</a:t>
            </a:r>
          </a:p>
          <a:p>
            <a:pPr marL="457200" lvl="1" indent="0">
              <a:buNone/>
            </a:pPr>
            <a:endParaRPr lang="en-US" dirty="0"/>
          </a:p>
          <a:p>
            <a:pPr marL="457200" lvl="1" indent="0">
              <a:buNone/>
            </a:pPr>
            <a:r>
              <a:rPr lang="en-US" dirty="0"/>
              <a:t>2) ln(4</a:t>
            </a:r>
            <a:r>
              <a:rPr lang="en-US" baseline="30000" dirty="0"/>
              <a:t>3</a:t>
            </a:r>
            <a:r>
              <a:rPr lang="en-US" dirty="0"/>
              <a:t>+3</a:t>
            </a:r>
            <a:r>
              <a:rPr lang="en-US" baseline="30000" dirty="0"/>
              <a:t>2+1</a:t>
            </a:r>
            <a:r>
              <a:rPr lang="en-US" dirty="0"/>
              <a:t>)</a:t>
            </a:r>
          </a:p>
          <a:p>
            <a:pPr marL="457200" lvl="1" indent="0">
              <a:buNone/>
            </a:pPr>
            <a:endParaRPr lang="en-US" dirty="0"/>
          </a:p>
          <a:p>
            <a:pPr marL="457200" lvl="1" indent="0">
              <a:buNone/>
            </a:pPr>
            <a:r>
              <a:rPr lang="en-US" dirty="0"/>
              <a:t>3) </a:t>
            </a:r>
          </a:p>
          <a:p>
            <a:pPr marL="457200" lvl="1" indent="0">
              <a:buNone/>
            </a:pPr>
            <a:endParaRPr lang="en-US" dirty="0"/>
          </a:p>
          <a:p>
            <a:pPr marL="457200" lvl="1" indent="0">
              <a:buNone/>
            </a:pPr>
            <a:r>
              <a:rPr lang="en-US" dirty="0"/>
              <a:t>4)</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22613189"/>
              </p:ext>
            </p:extLst>
          </p:nvPr>
        </p:nvGraphicFramePr>
        <p:xfrm>
          <a:off x="1655763" y="4706938"/>
          <a:ext cx="1524000" cy="411162"/>
        </p:xfrm>
        <a:graphic>
          <a:graphicData uri="http://schemas.openxmlformats.org/presentationml/2006/ole">
            <mc:AlternateContent xmlns:mc="http://schemas.openxmlformats.org/markup-compatibility/2006">
              <mc:Choice xmlns:v="urn:schemas-microsoft-com:vml" Requires="v">
                <p:oleObj name="Equation" r:id="rId3" imgW="939600" imgH="253800" progId="Equation.DSMT4">
                  <p:embed/>
                </p:oleObj>
              </mc:Choice>
              <mc:Fallback>
                <p:oleObj name="Equation" r:id="rId3" imgW="939600" imgH="253800" progId="Equation.DSMT4">
                  <p:embed/>
                  <p:pic>
                    <p:nvPicPr>
                      <p:cNvPr id="4" name="Object 3"/>
                      <p:cNvPicPr>
                        <a:picLocks noChangeAspect="1" noChangeArrowheads="1"/>
                      </p:cNvPicPr>
                      <p:nvPr/>
                    </p:nvPicPr>
                    <p:blipFill>
                      <a:blip r:embed="rId4"/>
                      <a:srcRect/>
                      <a:stretch>
                        <a:fillRect/>
                      </a:stretch>
                    </p:blipFill>
                    <p:spPr bwMode="auto">
                      <a:xfrm>
                        <a:off x="1655763" y="4706938"/>
                        <a:ext cx="1524000" cy="411162"/>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13822077"/>
              </p:ext>
            </p:extLst>
          </p:nvPr>
        </p:nvGraphicFramePr>
        <p:xfrm>
          <a:off x="1828089" y="5276067"/>
          <a:ext cx="990600" cy="814388"/>
        </p:xfrm>
        <a:graphic>
          <a:graphicData uri="http://schemas.openxmlformats.org/presentationml/2006/ole">
            <mc:AlternateContent xmlns:mc="http://schemas.openxmlformats.org/markup-compatibility/2006">
              <mc:Choice xmlns:v="urn:schemas-microsoft-com:vml" Requires="v">
                <p:oleObj name="Equation" r:id="rId5" imgW="571252" imgH="469696" progId="Equation.DSMT4">
                  <p:embed/>
                </p:oleObj>
              </mc:Choice>
              <mc:Fallback>
                <p:oleObj name="Equation" r:id="rId5" imgW="571252" imgH="469696" progId="Equation.DSMT4">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089" y="5276067"/>
                        <a:ext cx="9906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cxnSp>
        <p:nvCxnSpPr>
          <p:cNvPr id="6" name="Straight Arrow Connector 5">
            <a:extLst>
              <a:ext uri="{FF2B5EF4-FFF2-40B4-BE49-F238E27FC236}">
                <a16:creationId xmlns:a16="http://schemas.microsoft.com/office/drawing/2014/main" id="{921B0E7D-FA34-570E-D684-9DED40377BAE}"/>
              </a:ext>
            </a:extLst>
          </p:cNvPr>
          <p:cNvCxnSpPr>
            <a:cxnSpLocks/>
          </p:cNvCxnSpPr>
          <p:nvPr/>
        </p:nvCxnSpPr>
        <p:spPr>
          <a:xfrm flipH="1">
            <a:off x="3214474" y="4600575"/>
            <a:ext cx="3005351" cy="11239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325817B-093B-A593-623C-076372505694}"/>
              </a:ext>
            </a:extLst>
          </p:cNvPr>
          <p:cNvCxnSpPr>
            <a:cxnSpLocks/>
          </p:cNvCxnSpPr>
          <p:nvPr/>
        </p:nvCxnSpPr>
        <p:spPr>
          <a:xfrm flipH="1">
            <a:off x="3243049" y="4591050"/>
            <a:ext cx="2986301" cy="3143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9EBB9A3-4382-1C34-A2CB-A8353B246870}"/>
              </a:ext>
            </a:extLst>
          </p:cNvPr>
          <p:cNvCxnSpPr>
            <a:cxnSpLocks/>
          </p:cNvCxnSpPr>
          <p:nvPr/>
        </p:nvCxnSpPr>
        <p:spPr>
          <a:xfrm flipH="1" flipV="1">
            <a:off x="3157324" y="4143375"/>
            <a:ext cx="3091076" cy="4476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53A2E48-6554-B275-39AB-E4CD76C1B963}"/>
              </a:ext>
            </a:extLst>
          </p:cNvPr>
          <p:cNvCxnSpPr>
            <a:cxnSpLocks/>
          </p:cNvCxnSpPr>
          <p:nvPr/>
        </p:nvCxnSpPr>
        <p:spPr>
          <a:xfrm flipH="1" flipV="1">
            <a:off x="3138274" y="3448050"/>
            <a:ext cx="3110126" cy="11334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080FEA6-DDBB-37F3-4810-EB61220CA88E}"/>
              </a:ext>
            </a:extLst>
          </p:cNvPr>
          <p:cNvSpPr txBox="1"/>
          <p:nvPr/>
        </p:nvSpPr>
        <p:spPr>
          <a:xfrm>
            <a:off x="6324600" y="4362450"/>
            <a:ext cx="3613731" cy="369332"/>
          </a:xfrm>
          <a:prstGeom prst="rect">
            <a:avLst/>
          </a:prstGeom>
          <a:noFill/>
        </p:spPr>
        <p:txBody>
          <a:bodyPr wrap="square" rtlCol="0">
            <a:spAutoFit/>
          </a:bodyPr>
          <a:lstStyle/>
          <a:p>
            <a:r>
              <a:rPr lang="en-AU" dirty="0">
                <a:solidFill>
                  <a:srgbClr val="FF0000"/>
                </a:solidFill>
              </a:rPr>
              <a:t>Try running these!</a:t>
            </a:r>
          </a:p>
        </p:txBody>
      </p:sp>
    </p:spTree>
    <p:extLst>
      <p:ext uri="{BB962C8B-B14F-4D97-AF65-F5344CB8AC3E}">
        <p14:creationId xmlns:p14="http://schemas.microsoft.com/office/powerpoint/2010/main" val="3579377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normAutofit/>
          </a:bodyPr>
          <a:lstStyle/>
          <a:p>
            <a:r>
              <a:rPr lang="en-US" dirty="0"/>
              <a:t>Every programming outcome in R can be stored as an </a:t>
            </a:r>
            <a:r>
              <a:rPr lang="en-US" b="1" dirty="0"/>
              <a:t>object</a:t>
            </a:r>
            <a:endParaRPr lang="en-US" dirty="0"/>
          </a:p>
          <a:p>
            <a:pPr lvl="1"/>
            <a:r>
              <a:rPr lang="en-US" dirty="0"/>
              <a:t>Numbers</a:t>
            </a:r>
          </a:p>
          <a:p>
            <a:pPr lvl="1"/>
            <a:r>
              <a:rPr lang="en-US" dirty="0"/>
              <a:t>Characters (i.e. text or strings)</a:t>
            </a:r>
          </a:p>
          <a:p>
            <a:pPr lvl="1"/>
            <a:r>
              <a:rPr lang="en-US" dirty="0"/>
              <a:t>Tables</a:t>
            </a:r>
          </a:p>
          <a:p>
            <a:pPr lvl="1"/>
            <a:r>
              <a:rPr lang="en-US" dirty="0"/>
              <a:t>Vectors and matrices</a:t>
            </a:r>
          </a:p>
          <a:p>
            <a:pPr lvl="1"/>
            <a:r>
              <a:rPr lang="en-US" dirty="0"/>
              <a:t>Plots</a:t>
            </a:r>
          </a:p>
          <a:p>
            <a:pPr lvl="1"/>
            <a:r>
              <a:rPr lang="en-US" dirty="0"/>
              <a:t>Statistical output</a:t>
            </a:r>
          </a:p>
          <a:p>
            <a:pPr lvl="1"/>
            <a:r>
              <a:rPr lang="en-US" dirty="0"/>
              <a:t>Functions</a:t>
            </a:r>
          </a:p>
          <a:p>
            <a:r>
              <a:rPr lang="en-US" dirty="0"/>
              <a:t>Good names for objects are critical</a:t>
            </a:r>
          </a:p>
          <a:p>
            <a:r>
              <a:rPr lang="en-US" dirty="0"/>
              <a:t>Objects in R are </a:t>
            </a:r>
            <a:r>
              <a:rPr lang="en-US" b="1" dirty="0"/>
              <a:t>global</a:t>
            </a:r>
            <a:endParaRPr lang="en-US" dirty="0"/>
          </a:p>
        </p:txBody>
      </p:sp>
      <p:pic>
        <p:nvPicPr>
          <p:cNvPr id="6146" name="Picture 2" descr="Data structure and data types. While data stored as a scalar, vector or...  | Download Scientific Diagram">
            <a:extLst>
              <a:ext uri="{FF2B5EF4-FFF2-40B4-BE49-F238E27FC236}">
                <a16:creationId xmlns:a16="http://schemas.microsoft.com/office/drawing/2014/main" id="{A22719B4-101F-0C4E-83BD-8EA53A94F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334" y="2570921"/>
            <a:ext cx="2971800" cy="3351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85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a:solidFill>
                  <a:srgbClr val="FF0000"/>
                </a:solidFill>
                <a:latin typeface="Aptos" panose="020B0004020202020204" pitchFamily="34" charset="0"/>
                <a:cs typeface="Courier New" panose="02070309020205020404" pitchFamily="49" charset="0"/>
              </a:rPr>
              <a:t>answer &lt;- log(2.5)</a:t>
            </a:r>
          </a:p>
          <a:p>
            <a:pPr marL="0" indent="0">
              <a:buNone/>
            </a:pPr>
            <a:endParaRPr lang="en-US" sz="2400" dirty="0">
              <a:solidFill>
                <a:srgbClr val="FF0000"/>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answer = log(2.5)</a:t>
            </a:r>
          </a:p>
          <a:p>
            <a:pPr marL="0" indent="0">
              <a:buNone/>
            </a:pPr>
            <a:endParaRPr lang="en-US" sz="2400" dirty="0">
              <a:solidFill>
                <a:srgbClr val="FF0000"/>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answer &lt;- log(2.5, base=10)</a:t>
            </a:r>
          </a:p>
          <a:p>
            <a:pPr marL="0" indent="0">
              <a:buNone/>
            </a:pPr>
            <a:endParaRPr lang="en-US" dirty="0">
              <a:solidFill>
                <a:srgbClr val="FF0000"/>
              </a:solidFill>
            </a:endParaRPr>
          </a:p>
        </p:txBody>
      </p:sp>
      <p:sp>
        <p:nvSpPr>
          <p:cNvPr id="4" name="TextBox 3"/>
          <p:cNvSpPr txBox="1"/>
          <p:nvPr/>
        </p:nvSpPr>
        <p:spPr>
          <a:xfrm>
            <a:off x="762425" y="1417188"/>
            <a:ext cx="6810233" cy="369332"/>
          </a:xfrm>
          <a:prstGeom prst="rect">
            <a:avLst/>
          </a:prstGeom>
          <a:noFill/>
        </p:spPr>
        <p:txBody>
          <a:bodyPr wrap="square" rtlCol="0">
            <a:spAutoFit/>
          </a:bodyPr>
          <a:lstStyle/>
          <a:p>
            <a:r>
              <a:rPr lang="en-US" dirty="0"/>
              <a:t># Assign the result of log(2.5) to a new object called “answer”</a:t>
            </a:r>
          </a:p>
        </p:txBody>
      </p:sp>
      <p:sp>
        <p:nvSpPr>
          <p:cNvPr id="5" name="TextBox 4"/>
          <p:cNvSpPr txBox="1"/>
          <p:nvPr/>
        </p:nvSpPr>
        <p:spPr>
          <a:xfrm>
            <a:off x="783446" y="2226542"/>
            <a:ext cx="5775009" cy="646331"/>
          </a:xfrm>
          <a:prstGeom prst="rect">
            <a:avLst/>
          </a:prstGeom>
          <a:noFill/>
        </p:spPr>
        <p:txBody>
          <a:bodyPr wrap="square" rtlCol="0">
            <a:spAutoFit/>
          </a:bodyPr>
          <a:lstStyle/>
          <a:p>
            <a:r>
              <a:rPr lang="en-US" dirty="0"/>
              <a:t># = can be used instead of &lt;- but is frowned upon;               # YUCK!!!</a:t>
            </a:r>
          </a:p>
        </p:txBody>
      </p:sp>
      <p:sp>
        <p:nvSpPr>
          <p:cNvPr id="6" name="Rounded Rectangle 5"/>
          <p:cNvSpPr/>
          <p:nvPr/>
        </p:nvSpPr>
        <p:spPr>
          <a:xfrm>
            <a:off x="3250139" y="3676274"/>
            <a:ext cx="14072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2425" y="3359197"/>
            <a:ext cx="2438400" cy="369332"/>
          </a:xfrm>
          <a:prstGeom prst="rect">
            <a:avLst/>
          </a:prstGeom>
          <a:noFill/>
        </p:spPr>
        <p:txBody>
          <a:bodyPr wrap="square" rtlCol="0">
            <a:spAutoFit/>
          </a:bodyPr>
          <a:lstStyle/>
          <a:p>
            <a:r>
              <a:rPr lang="en-US" dirty="0"/>
              <a:t># optional argument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038600"/>
            <a:ext cx="803529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133600" y="5498069"/>
            <a:ext cx="8035290" cy="1015663"/>
          </a:xfrm>
          <a:prstGeom prst="rect">
            <a:avLst/>
          </a:prstGeom>
          <a:noFill/>
        </p:spPr>
        <p:txBody>
          <a:bodyPr wrap="square" rtlCol="0">
            <a:spAutoFit/>
          </a:bodyPr>
          <a:lstStyle/>
          <a:p>
            <a:r>
              <a:rPr lang="en-US" sz="2000" dirty="0"/>
              <a:t>When you run this command, an object “answer” is created in the workspace that is assigned the value of 0.91629… In RStudio, the workspace window lists all the objects in the current workspace</a:t>
            </a:r>
          </a:p>
        </p:txBody>
      </p:sp>
    </p:spTree>
    <p:extLst>
      <p:ext uri="{BB962C8B-B14F-4D97-AF65-F5344CB8AC3E}">
        <p14:creationId xmlns:p14="http://schemas.microsoft.com/office/powerpoint/2010/main" val="792618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normAutofit/>
          </a:bodyPr>
          <a:lstStyle/>
          <a:p>
            <a:pPr marL="0" indent="0">
              <a:buNone/>
            </a:pP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a:t>
            </a:r>
          </a:p>
          <a:p>
            <a:pPr marL="0" indent="0">
              <a:buNone/>
            </a:pPr>
            <a:endParaRPr lang="en-US" sz="2400" dirty="0">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a:t>
            </a:r>
          </a:p>
          <a:p>
            <a:pPr marL="0" indent="0">
              <a:buNone/>
            </a:pPr>
            <a:endParaRPr lang="en-US" sz="2400" dirty="0">
              <a:latin typeface="Aptos" panose="020B0004020202020204" pitchFamily="34" charset="0"/>
              <a:cs typeface="Courier New" panose="02070309020205020404" pitchFamily="49" charset="0"/>
            </a:endParaRP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myName</a:t>
            </a:r>
            <a:r>
              <a:rPr lang="en-US" sz="2400" dirty="0">
                <a:solidFill>
                  <a:srgbClr val="FF0000"/>
                </a:solidFill>
                <a:latin typeface="Aptos" panose="020B0004020202020204" pitchFamily="34" charset="0"/>
                <a:cs typeface="Courier New" panose="02070309020205020404" pitchFamily="49" charset="0"/>
              </a:rPr>
              <a:t> &lt;- "Trevor Branch")</a:t>
            </a:r>
          </a:p>
          <a:p>
            <a:pPr marL="0" indent="0">
              <a:buNone/>
            </a:pPr>
            <a:r>
              <a:rPr lang="en-US" sz="2400" dirty="0">
                <a:latin typeface="Aptos" panose="020B0004020202020204" pitchFamily="34" charset="0"/>
                <a:cs typeface="Courier New" panose="02070309020205020404" pitchFamily="49" charset="0"/>
              </a:rPr>
              <a:t>[1] "Trevor Branch"</a:t>
            </a:r>
          </a:p>
          <a:p>
            <a:pPr marL="0" indent="0">
              <a:buNone/>
            </a:pPr>
            <a:endParaRPr lang="en-US" dirty="0"/>
          </a:p>
        </p:txBody>
      </p:sp>
      <p:sp>
        <p:nvSpPr>
          <p:cNvPr id="4" name="TextBox 3"/>
          <p:cNvSpPr txBox="1"/>
          <p:nvPr/>
        </p:nvSpPr>
        <p:spPr>
          <a:xfrm>
            <a:off x="739254" y="1437651"/>
            <a:ext cx="5555776" cy="369332"/>
          </a:xfrm>
          <a:prstGeom prst="rect">
            <a:avLst/>
          </a:prstGeom>
          <a:noFill/>
        </p:spPr>
        <p:txBody>
          <a:bodyPr wrap="square" rtlCol="0">
            <a:spAutoFit/>
          </a:bodyPr>
          <a:lstStyle/>
          <a:p>
            <a:r>
              <a:rPr lang="en-US" dirty="0"/>
              <a:t># Characters can also be assigned to objects</a:t>
            </a:r>
          </a:p>
        </p:txBody>
      </p:sp>
      <p:sp>
        <p:nvSpPr>
          <p:cNvPr id="5" name="TextBox 4"/>
          <p:cNvSpPr txBox="1"/>
          <p:nvPr/>
        </p:nvSpPr>
        <p:spPr>
          <a:xfrm>
            <a:off x="752901" y="2497636"/>
            <a:ext cx="4995081" cy="646331"/>
          </a:xfrm>
          <a:prstGeom prst="rect">
            <a:avLst/>
          </a:prstGeom>
          <a:noFill/>
        </p:spPr>
        <p:txBody>
          <a:bodyPr wrap="square" rtlCol="0">
            <a:spAutoFit/>
          </a:bodyPr>
          <a:lstStyle/>
          <a:p>
            <a:r>
              <a:rPr lang="en-US" dirty="0"/>
              <a:t># Usually we use double quotation marks, but      # single quotes are treated the same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62" y="1846916"/>
            <a:ext cx="6548438" cy="209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873457" y="3738646"/>
            <a:ext cx="8206854" cy="646331"/>
          </a:xfrm>
          <a:prstGeom prst="rect">
            <a:avLst/>
          </a:prstGeom>
          <a:noFill/>
        </p:spPr>
        <p:txBody>
          <a:bodyPr wrap="square" rtlCol="0">
            <a:spAutoFit/>
          </a:bodyPr>
          <a:lstStyle/>
          <a:p>
            <a:r>
              <a:rPr lang="en-US" dirty="0"/>
              <a:t># Surrounding a command in ( ) will display </a:t>
            </a:r>
          </a:p>
          <a:p>
            <a:r>
              <a:rPr lang="en-US" dirty="0"/>
              <a:t># the assigned value in the R console; Can include spaces</a:t>
            </a:r>
          </a:p>
        </p:txBody>
      </p:sp>
    </p:spTree>
    <p:extLst>
      <p:ext uri="{BB962C8B-B14F-4D97-AF65-F5344CB8AC3E}">
        <p14:creationId xmlns:p14="http://schemas.microsoft.com/office/powerpoint/2010/main" val="552704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of a very steep R learning curve with a stick figure climbing up the side which represents 'me'">
            <a:extLst>
              <a:ext uri="{FF2B5EF4-FFF2-40B4-BE49-F238E27FC236}">
                <a16:creationId xmlns:a16="http://schemas.microsoft.com/office/drawing/2014/main" id="{271E2C0F-B840-577E-B338-A92AE4FDD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50" y="527050"/>
            <a:ext cx="5295900" cy="580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185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objects</a:t>
            </a:r>
          </a:p>
        </p:txBody>
      </p:sp>
      <p:sp>
        <p:nvSpPr>
          <p:cNvPr id="3" name="Content Placeholder 2"/>
          <p:cNvSpPr>
            <a:spLocks noGrp="1"/>
          </p:cNvSpPr>
          <p:nvPr>
            <p:ph idx="1"/>
          </p:nvPr>
        </p:nvSpPr>
        <p:spPr>
          <a:xfrm>
            <a:off x="838200" y="1381125"/>
            <a:ext cx="10515600" cy="4795838"/>
          </a:xfrm>
        </p:spPr>
        <p:txBody>
          <a:bodyPr>
            <a:normAutofit fontScale="92500" lnSpcReduction="20000"/>
          </a:bodyPr>
          <a:lstStyle/>
          <a:p>
            <a:r>
              <a:rPr lang="en-US" dirty="0"/>
              <a:t>RStudio: just look at the top-right Workspace tab</a:t>
            </a:r>
          </a:p>
          <a:p>
            <a:r>
              <a:rPr lang="en-US" dirty="0"/>
              <a:t>Alternatively (and more generally):</a:t>
            </a:r>
            <a:endParaRPr lang="en-US" sz="2400" dirty="0">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print(answer) </a:t>
            </a:r>
          </a:p>
          <a:p>
            <a:pPr marL="0" indent="0">
              <a:buNone/>
            </a:pPr>
            <a:r>
              <a:rPr lang="en-US" sz="2400" dirty="0">
                <a:latin typeface="Aptos" panose="020B0004020202020204" pitchFamily="34" charset="0"/>
                <a:cs typeface="Courier New" panose="02070309020205020404" pitchFamily="49" charset="0"/>
              </a:rPr>
              <a:t>[1] 0.9162907 </a:t>
            </a: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solidFill>
                  <a:srgbClr val="FF0000"/>
                </a:solidFill>
                <a:latin typeface="Aptos" panose="020B0004020202020204" pitchFamily="34" charset="0"/>
                <a:cs typeface="Courier New" panose="02070309020205020404" pitchFamily="49" charset="0"/>
              </a:rPr>
              <a:t>&gt; answer </a:t>
            </a:r>
          </a:p>
          <a:p>
            <a:pPr marL="0" indent="0">
              <a:buNone/>
            </a:pPr>
            <a:r>
              <a:rPr lang="en-US" sz="2400" dirty="0">
                <a:latin typeface="Aptos" panose="020B0004020202020204" pitchFamily="34" charset="0"/>
                <a:cs typeface="Courier New" panose="02070309020205020404" pitchFamily="49" charset="0"/>
              </a:rPr>
              <a:t>[1] 0.9162907</a:t>
            </a:r>
          </a:p>
          <a:p>
            <a:pPr marL="0" indent="0">
              <a:buNone/>
            </a:pPr>
            <a:endParaRPr lang="en-US" sz="2400" dirty="0">
              <a:latin typeface="Aptos" panose="020B0004020202020204" pitchFamily="34" charset="0"/>
              <a:cs typeface="Courier New" panose="02070309020205020404" pitchFamily="49" charset="0"/>
            </a:endParaRPr>
          </a:p>
          <a:p>
            <a:pPr marL="0" indent="0">
              <a:buNone/>
            </a:pPr>
            <a:r>
              <a:rPr lang="en-US" sz="2400" dirty="0">
                <a:latin typeface="Aptos" panose="020B0004020202020204" pitchFamily="34" charset="0"/>
                <a:cs typeface="Courier New" panose="02070309020205020404" pitchFamily="49" charset="0"/>
              </a:rPr>
              <a:t> </a:t>
            </a:r>
          </a:p>
          <a:p>
            <a:pPr marL="0" indent="0">
              <a:buNone/>
            </a:pPr>
            <a:r>
              <a:rPr lang="en-US" sz="2400" dirty="0">
                <a:solidFill>
                  <a:srgbClr val="FF0000"/>
                </a:solidFill>
                <a:latin typeface="Aptos" panose="020B0004020202020204" pitchFamily="34" charset="0"/>
                <a:cs typeface="Courier New" panose="02070309020205020404" pitchFamily="49" charset="0"/>
              </a:rPr>
              <a:t>&gt; answer * 10 </a:t>
            </a:r>
          </a:p>
          <a:p>
            <a:pPr marL="0" indent="0">
              <a:buNone/>
            </a:pPr>
            <a:r>
              <a:rPr lang="en-US" sz="2400" dirty="0">
                <a:latin typeface="Aptos" panose="020B0004020202020204" pitchFamily="34" charset="0"/>
                <a:cs typeface="Courier New" panose="02070309020205020404" pitchFamily="49" charset="0"/>
              </a:rPr>
              <a:t>[1] 9.162907</a:t>
            </a:r>
          </a:p>
        </p:txBody>
      </p:sp>
      <p:sp>
        <p:nvSpPr>
          <p:cNvPr id="4" name="TextBox 3"/>
          <p:cNvSpPr txBox="1"/>
          <p:nvPr/>
        </p:nvSpPr>
        <p:spPr>
          <a:xfrm>
            <a:off x="883157" y="2450371"/>
            <a:ext cx="5089018" cy="369332"/>
          </a:xfrm>
          <a:prstGeom prst="rect">
            <a:avLst/>
          </a:prstGeom>
          <a:noFill/>
        </p:spPr>
        <p:txBody>
          <a:bodyPr wrap="square" rtlCol="0">
            <a:spAutoFit/>
          </a:bodyPr>
          <a:lstStyle/>
          <a:p>
            <a:r>
              <a:rPr lang="en-US" dirty="0"/>
              <a:t># Very general command, works on everything</a:t>
            </a:r>
          </a:p>
        </p:txBody>
      </p:sp>
      <p:sp>
        <p:nvSpPr>
          <p:cNvPr id="5" name="TextBox 4"/>
          <p:cNvSpPr txBox="1"/>
          <p:nvPr/>
        </p:nvSpPr>
        <p:spPr>
          <a:xfrm>
            <a:off x="814350" y="5016121"/>
            <a:ext cx="5395950" cy="369332"/>
          </a:xfrm>
          <a:prstGeom prst="rect">
            <a:avLst/>
          </a:prstGeom>
          <a:noFill/>
        </p:spPr>
        <p:txBody>
          <a:bodyPr wrap="square" rtlCol="0">
            <a:spAutoFit/>
          </a:bodyPr>
          <a:lstStyle/>
          <a:p>
            <a:r>
              <a:rPr lang="en-US" dirty="0"/>
              <a:t># Manipulate the value contained within the object</a:t>
            </a:r>
          </a:p>
        </p:txBody>
      </p:sp>
    </p:spTree>
    <p:extLst>
      <p:ext uri="{BB962C8B-B14F-4D97-AF65-F5344CB8AC3E}">
        <p14:creationId xmlns:p14="http://schemas.microsoft.com/office/powerpoint/2010/main" val="3007275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8AB34-8CE6-240F-5022-FE60CED6F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26D354-A210-61B0-7067-FEC64D0EE198}"/>
              </a:ext>
            </a:extLst>
          </p:cNvPr>
          <p:cNvSpPr>
            <a:spLocks noGrp="1"/>
          </p:cNvSpPr>
          <p:nvPr>
            <p:ph type="title"/>
          </p:nvPr>
        </p:nvSpPr>
        <p:spPr/>
        <p:txBody>
          <a:bodyPr/>
          <a:lstStyle/>
          <a:p>
            <a:r>
              <a:rPr lang="en-US" dirty="0"/>
              <a:t>Removing objects</a:t>
            </a:r>
          </a:p>
        </p:txBody>
      </p:sp>
      <p:sp>
        <p:nvSpPr>
          <p:cNvPr id="3" name="Content Placeholder 2">
            <a:extLst>
              <a:ext uri="{FF2B5EF4-FFF2-40B4-BE49-F238E27FC236}">
                <a16:creationId xmlns:a16="http://schemas.microsoft.com/office/drawing/2014/main" id="{AE02CBF7-E5A4-3262-09B8-75157D20985C}"/>
              </a:ext>
            </a:extLst>
          </p:cNvPr>
          <p:cNvSpPr>
            <a:spLocks noGrp="1"/>
          </p:cNvSpPr>
          <p:nvPr>
            <p:ph idx="1"/>
          </p:nvPr>
        </p:nvSpPr>
        <p:spPr/>
        <p:txBody>
          <a:bodyPr>
            <a:normAutofit fontScale="92500" lnSpcReduction="20000"/>
          </a:bodyPr>
          <a:lstStyle/>
          <a:p>
            <a:pPr marL="0" indent="0">
              <a:buNone/>
            </a:pPr>
            <a:r>
              <a:rPr lang="en-US" dirty="0"/>
              <a:t># To find a list of all objects in the workspace</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ls</a:t>
            </a:r>
            <a:r>
              <a:rPr lang="en-US" sz="2400" dirty="0">
                <a:solidFill>
                  <a:srgbClr val="FF0000"/>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[1] "answer" "</a:t>
            </a:r>
            <a:r>
              <a:rPr lang="en-US" sz="2400" dirty="0" err="1">
                <a:latin typeface="Aptos" panose="020B0004020202020204" pitchFamily="34" charset="0"/>
                <a:cs typeface="Courier New" panose="02070309020205020404" pitchFamily="49" charset="0"/>
              </a:rPr>
              <a:t>myName</a:t>
            </a:r>
            <a:r>
              <a:rPr lang="en-US" sz="2400" dirty="0">
                <a:latin typeface="Aptos" panose="020B0004020202020204" pitchFamily="34" charset="0"/>
                <a:cs typeface="Courier New" panose="02070309020205020404" pitchFamily="49" charset="0"/>
              </a:rPr>
              <a:t>"</a:t>
            </a:r>
          </a:p>
          <a:p>
            <a:pPr marL="0" indent="0">
              <a:buNone/>
            </a:pPr>
            <a:r>
              <a:rPr lang="en-US" dirty="0"/>
              <a:t># To remove an object</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rm</a:t>
            </a:r>
            <a:r>
              <a:rPr lang="en-US" sz="2400" dirty="0">
                <a:solidFill>
                  <a:srgbClr val="FF0000"/>
                </a:solidFill>
                <a:latin typeface="Aptos" panose="020B0004020202020204" pitchFamily="34" charset="0"/>
                <a:cs typeface="Courier New" panose="02070309020205020404" pitchFamily="49" charset="0"/>
              </a:rPr>
              <a:t>(answer)</a:t>
            </a:r>
          </a:p>
          <a:p>
            <a:pPr marL="0" indent="0">
              <a:buNone/>
            </a:pPr>
            <a:r>
              <a:rPr lang="en-US" sz="2400" dirty="0">
                <a:solidFill>
                  <a:srgbClr val="FF0000"/>
                </a:solidFill>
                <a:latin typeface="Aptos" panose="020B0004020202020204" pitchFamily="34" charset="0"/>
                <a:cs typeface="Courier New" panose="02070309020205020404" pitchFamily="49" charset="0"/>
              </a:rPr>
              <a:t>&gt; </a:t>
            </a:r>
            <a:r>
              <a:rPr lang="en-US" sz="2400" dirty="0" err="1">
                <a:solidFill>
                  <a:srgbClr val="FF0000"/>
                </a:solidFill>
                <a:latin typeface="Aptos" panose="020B0004020202020204" pitchFamily="34" charset="0"/>
                <a:cs typeface="Courier New" panose="02070309020205020404" pitchFamily="49" charset="0"/>
              </a:rPr>
              <a:t>ls</a:t>
            </a:r>
            <a:r>
              <a:rPr lang="en-US" sz="2400" dirty="0">
                <a:solidFill>
                  <a:srgbClr val="FF0000"/>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[1] "</a:t>
            </a:r>
            <a:r>
              <a:rPr lang="en-US" sz="2400" dirty="0" err="1">
                <a:latin typeface="Aptos" panose="020B0004020202020204" pitchFamily="34" charset="0"/>
                <a:cs typeface="Courier New" panose="02070309020205020404" pitchFamily="49" charset="0"/>
              </a:rPr>
              <a:t>myName</a:t>
            </a:r>
            <a:r>
              <a:rPr lang="en-US" sz="2400" dirty="0">
                <a:latin typeface="Aptos" panose="020B0004020202020204" pitchFamily="34" charset="0"/>
                <a:cs typeface="Courier New" panose="02070309020205020404" pitchFamily="49" charset="0"/>
              </a:rPr>
              <a:t>"</a:t>
            </a:r>
          </a:p>
          <a:p>
            <a:r>
              <a:rPr lang="en-US" dirty="0"/>
              <a:t>To remove </a:t>
            </a:r>
            <a:r>
              <a:rPr lang="en-US" b="1" dirty="0"/>
              <a:t>all </a:t>
            </a:r>
            <a:r>
              <a:rPr lang="en-US" dirty="0"/>
              <a:t>objects</a:t>
            </a:r>
            <a:endParaRPr lang="en-US" sz="2400" dirty="0">
              <a:solidFill>
                <a:srgbClr val="0000FF"/>
              </a:solidFill>
              <a:latin typeface="Aptos" panose="020B0004020202020204" pitchFamily="34" charset="0"/>
              <a:cs typeface="Courier New" panose="02070309020205020404" pitchFamily="49" charset="0"/>
            </a:endParaRPr>
          </a:p>
          <a:p>
            <a:pPr marL="0" indent="0">
              <a:buNone/>
            </a:pPr>
            <a:r>
              <a:rPr lang="en-US" sz="2400" dirty="0">
                <a:solidFill>
                  <a:srgbClr val="0000FF"/>
                </a:solidFill>
                <a:latin typeface="Aptos" panose="020B0004020202020204" pitchFamily="34" charset="0"/>
                <a:cs typeface="Courier New" panose="02070309020205020404" pitchFamily="49" charset="0"/>
              </a:rPr>
              <a:t>&gt; rm(list = ls())</a:t>
            </a:r>
          </a:p>
          <a:p>
            <a:pPr marL="0" indent="0">
              <a:buNone/>
            </a:pPr>
            <a:r>
              <a:rPr lang="en-US" sz="2400" dirty="0">
                <a:solidFill>
                  <a:srgbClr val="0000FF"/>
                </a:solidFill>
                <a:latin typeface="Aptos" panose="020B0004020202020204" pitchFamily="34" charset="0"/>
                <a:cs typeface="Courier New" panose="02070309020205020404" pitchFamily="49" charset="0"/>
              </a:rPr>
              <a:t>&gt; </a:t>
            </a:r>
            <a:r>
              <a:rPr lang="en-US" sz="2400" dirty="0" err="1">
                <a:solidFill>
                  <a:srgbClr val="0000FF"/>
                </a:solidFill>
                <a:latin typeface="Aptos" panose="020B0004020202020204" pitchFamily="34" charset="0"/>
                <a:cs typeface="Courier New" panose="02070309020205020404" pitchFamily="49" charset="0"/>
              </a:rPr>
              <a:t>ls</a:t>
            </a:r>
            <a:r>
              <a:rPr lang="en-US" sz="2400" dirty="0">
                <a:solidFill>
                  <a:srgbClr val="0000FF"/>
                </a:solidFill>
                <a:latin typeface="Aptos" panose="020B0004020202020204" pitchFamily="34" charset="0"/>
                <a:cs typeface="Courier New" panose="02070309020205020404" pitchFamily="49" charset="0"/>
              </a:rPr>
              <a:t>() </a:t>
            </a:r>
          </a:p>
          <a:p>
            <a:pPr marL="0" indent="0">
              <a:buNone/>
            </a:pPr>
            <a:r>
              <a:rPr lang="en-US" sz="2400" dirty="0">
                <a:latin typeface="Aptos" panose="020B0004020202020204" pitchFamily="34" charset="0"/>
                <a:cs typeface="Courier New" panose="02070309020205020404" pitchFamily="49" charset="0"/>
              </a:rPr>
              <a:t>character(0)</a:t>
            </a:r>
          </a:p>
        </p:txBody>
      </p:sp>
      <p:sp>
        <p:nvSpPr>
          <p:cNvPr id="4" name="TextBox 3">
            <a:extLst>
              <a:ext uri="{FF2B5EF4-FFF2-40B4-BE49-F238E27FC236}">
                <a16:creationId xmlns:a16="http://schemas.microsoft.com/office/drawing/2014/main" id="{A0141A4F-4655-3B8D-B3C6-62B210FE9125}"/>
              </a:ext>
            </a:extLst>
          </p:cNvPr>
          <p:cNvSpPr txBox="1"/>
          <p:nvPr/>
        </p:nvSpPr>
        <p:spPr>
          <a:xfrm>
            <a:off x="3125655" y="5534462"/>
            <a:ext cx="5012960" cy="369332"/>
          </a:xfrm>
          <a:prstGeom prst="rect">
            <a:avLst/>
          </a:prstGeom>
          <a:noFill/>
        </p:spPr>
        <p:txBody>
          <a:bodyPr wrap="square" rtlCol="0">
            <a:spAutoFit/>
          </a:bodyPr>
          <a:lstStyle/>
          <a:p>
            <a:r>
              <a:rPr lang="en-US" dirty="0"/>
              <a:t>Nothing left in workspace</a:t>
            </a:r>
          </a:p>
        </p:txBody>
      </p:sp>
    </p:spTree>
    <p:extLst>
      <p:ext uri="{BB962C8B-B14F-4D97-AF65-F5344CB8AC3E}">
        <p14:creationId xmlns:p14="http://schemas.microsoft.com/office/powerpoint/2010/main" val="1442449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30DB-C58F-45B3-688E-C20F0C1FC18B}"/>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7E690E91-0EF9-61B2-3AD9-9A9E1DD47C2F}"/>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86557DA6-E338-F1B9-2B15-0105CD4C0B9B}"/>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9698" name="Picture 2" descr="R Data types 101, or What kind of data do I have? | R (for ecology)">
            <a:extLst>
              <a:ext uri="{FF2B5EF4-FFF2-40B4-BE49-F238E27FC236}">
                <a16:creationId xmlns:a16="http://schemas.microsoft.com/office/drawing/2014/main" id="{1A1A8E6E-D248-EB63-3A27-E6849502F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388" y="2617076"/>
            <a:ext cx="5350483" cy="382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69802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normAutofit/>
          </a:bodyPr>
          <a:lstStyle/>
          <a:p>
            <a:r>
              <a:rPr lang="en-US" dirty="0"/>
              <a:t>Data types describe how objects are stored in computer memory</a:t>
            </a:r>
          </a:p>
          <a:p>
            <a:r>
              <a:rPr lang="en-US" dirty="0"/>
              <a:t>In R, you do </a:t>
            </a:r>
            <a:r>
              <a:rPr lang="en-US" b="1" dirty="0"/>
              <a:t>not</a:t>
            </a:r>
            <a:r>
              <a:rPr lang="en-US" dirty="0"/>
              <a:t> need to specify the data type</a:t>
            </a:r>
          </a:p>
          <a:p>
            <a:r>
              <a:rPr lang="en-US" dirty="0"/>
              <a:t>Common data types (also known as </a:t>
            </a:r>
            <a:r>
              <a:rPr lang="en-US" b="1" dirty="0"/>
              <a:t>mode</a:t>
            </a:r>
            <a:r>
              <a:rPr lang="en-US" dirty="0"/>
              <a:t>) include</a:t>
            </a:r>
          </a:p>
          <a:p>
            <a:pPr lvl="1"/>
            <a:r>
              <a:rPr lang="en-US" dirty="0">
                <a:solidFill>
                  <a:srgbClr val="0432FF"/>
                </a:solidFill>
              </a:rPr>
              <a:t>Numeric </a:t>
            </a:r>
            <a:r>
              <a:rPr lang="en-US" dirty="0"/>
              <a:t>(integer, floating point numbers or doubles)</a:t>
            </a:r>
          </a:p>
          <a:p>
            <a:pPr lvl="1"/>
            <a:r>
              <a:rPr lang="en-US" dirty="0">
                <a:solidFill>
                  <a:srgbClr val="0432FF"/>
                </a:solidFill>
              </a:rPr>
              <a:t>Logical </a:t>
            </a:r>
            <a:r>
              <a:rPr lang="en-US" dirty="0"/>
              <a:t>(Boolean, true or false)</a:t>
            </a:r>
          </a:p>
          <a:p>
            <a:pPr lvl="1"/>
            <a:r>
              <a:rPr lang="en-US" dirty="0">
                <a:solidFill>
                  <a:srgbClr val="0432FF"/>
                </a:solidFill>
              </a:rPr>
              <a:t>Characters</a:t>
            </a:r>
            <a:r>
              <a:rPr lang="en-US" dirty="0"/>
              <a:t> (text or string data)</a:t>
            </a:r>
          </a:p>
          <a:p>
            <a:r>
              <a:rPr lang="en-US" dirty="0"/>
              <a:t>The object type is not always obvious in R, and knowing what it is can be important</a:t>
            </a:r>
          </a:p>
        </p:txBody>
      </p:sp>
    </p:spTree>
    <p:extLst>
      <p:ext uri="{BB962C8B-B14F-4D97-AF65-F5344CB8AC3E}">
        <p14:creationId xmlns:p14="http://schemas.microsoft.com/office/powerpoint/2010/main" val="1945866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a:xfrm>
            <a:off x="704850" y="1276350"/>
            <a:ext cx="10515600" cy="5581650"/>
          </a:xfrm>
        </p:spPr>
        <p:txBody>
          <a:bodyPr>
            <a:noAutofit/>
          </a:bodyPr>
          <a:lstStyle/>
          <a:p>
            <a:pPr marL="0" indent="0">
              <a:buNone/>
            </a:pPr>
            <a:r>
              <a:rPr lang="en-US" sz="1500" dirty="0">
                <a:solidFill>
                  <a:srgbClr val="FF0000"/>
                </a:solidFill>
                <a:latin typeface="Aptos" panose="020B0004020202020204" pitchFamily="34" charset="0"/>
                <a:cs typeface="Courier New" panose="02070309020205020404" pitchFamily="49" charset="0"/>
              </a:rPr>
              <a:t>&gt; answer &lt;- log(2.718282)</a:t>
            </a:r>
          </a:p>
          <a:p>
            <a:pPr marL="0" indent="0">
              <a:buNone/>
            </a:pPr>
            <a:r>
              <a:rPr lang="en-US" sz="1500" dirty="0">
                <a:solidFill>
                  <a:srgbClr val="FF0000"/>
                </a:solidFill>
                <a:latin typeface="Aptos" panose="020B0004020202020204" pitchFamily="34" charset="0"/>
                <a:cs typeface="Courier New" panose="02070309020205020404" pitchFamily="49" charset="0"/>
              </a:rPr>
              <a:t>&gt; answer</a:t>
            </a:r>
          </a:p>
          <a:p>
            <a:pPr marL="0" indent="0">
              <a:buNone/>
            </a:pPr>
            <a:r>
              <a:rPr lang="en-US" sz="1500" dirty="0">
                <a:latin typeface="Aptos" panose="020B0004020202020204" pitchFamily="34" charset="0"/>
                <a:cs typeface="Courier New" panose="02070309020205020404" pitchFamily="49" charset="0"/>
              </a:rPr>
              <a:t>[1] 1</a:t>
            </a:r>
          </a:p>
          <a:p>
            <a:pPr marL="0" indent="0">
              <a:buNone/>
            </a:pPr>
            <a:r>
              <a:rPr lang="en-US" sz="1500" dirty="0"/>
              <a:t># Is it numeric or text? </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mode(answer)</a:t>
            </a:r>
          </a:p>
          <a:p>
            <a:pPr marL="0" indent="0">
              <a:buNone/>
            </a:pPr>
            <a:r>
              <a:rPr lang="en-US" sz="1500" dirty="0">
                <a:latin typeface="Aptos" panose="020B0004020202020204" pitchFamily="34" charset="0"/>
                <a:cs typeface="Courier New" panose="02070309020205020404" pitchFamily="49" charset="0"/>
              </a:rPr>
              <a:t>[1] "numeric"</a:t>
            </a:r>
          </a:p>
          <a:p>
            <a:pPr marL="0" indent="0">
              <a:buNone/>
            </a:pPr>
            <a:r>
              <a:rPr lang="en-US" sz="1500" dirty="0"/>
              <a:t># Part of a family of </a:t>
            </a:r>
            <a:r>
              <a:rPr lang="en-US" sz="1500" dirty="0">
                <a:latin typeface="Aptos" panose="020B0004020202020204" pitchFamily="34" charset="0"/>
                <a:cs typeface="Courier New" panose="02070309020205020404" pitchFamily="49" charset="0"/>
              </a:rPr>
              <a:t>is.</a:t>
            </a:r>
            <a:r>
              <a:rPr lang="en-US" sz="1500" dirty="0"/>
              <a:t> functions</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is.numeric</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TRUE</a:t>
            </a:r>
          </a:p>
          <a:p>
            <a:pPr marL="0" indent="0">
              <a:buNone/>
            </a:pPr>
            <a:r>
              <a:rPr lang="en-US" sz="1500" dirty="0"/>
              <a:t>Specifically, what type of object is it?</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typeof</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"double”</a:t>
            </a:r>
          </a:p>
          <a:p>
            <a:pPr marL="0" indent="0">
              <a:buNone/>
            </a:pPr>
            <a:r>
              <a:rPr lang="en-US" sz="1500" dirty="0"/>
              <a:t>The </a:t>
            </a:r>
            <a:r>
              <a:rPr lang="en-US" sz="1500" dirty="0">
                <a:latin typeface="Aptos" panose="020B0004020202020204" pitchFamily="34" charset="0"/>
                <a:cs typeface="Courier New" panose="02070309020205020404" pitchFamily="49" charset="0"/>
              </a:rPr>
              <a:t>as.</a:t>
            </a:r>
            <a:r>
              <a:rPr lang="en-US" sz="1500" dirty="0"/>
              <a:t> functions </a:t>
            </a:r>
            <a:r>
              <a:rPr lang="en-US" sz="1500" b="1" dirty="0"/>
              <a:t>coerce</a:t>
            </a:r>
            <a:r>
              <a:rPr lang="en-US" sz="1500" dirty="0"/>
              <a:t> objects from one type to another</a:t>
            </a:r>
            <a:endParaRPr lang="en-US" sz="1500" dirty="0">
              <a:latin typeface="Aptos" panose="020B0004020202020204" pitchFamily="34" charset="0"/>
              <a:cs typeface="Courier New" panose="02070309020205020404" pitchFamily="49" charset="0"/>
            </a:endParaRPr>
          </a:p>
          <a:p>
            <a:pPr marL="0" indent="0">
              <a:buNone/>
            </a:pPr>
            <a:r>
              <a:rPr lang="en-US" sz="1500" dirty="0">
                <a:solidFill>
                  <a:srgbClr val="FF0000"/>
                </a:solidFill>
                <a:latin typeface="Aptos" panose="020B0004020202020204" pitchFamily="34" charset="0"/>
                <a:cs typeface="Courier New" panose="02070309020205020404" pitchFamily="49" charset="0"/>
              </a:rPr>
              <a:t>&gt; answer &lt;- </a:t>
            </a:r>
            <a:r>
              <a:rPr lang="en-US" sz="1500" dirty="0" err="1">
                <a:solidFill>
                  <a:srgbClr val="FF0000"/>
                </a:solidFill>
                <a:latin typeface="Aptos" panose="020B0004020202020204" pitchFamily="34" charset="0"/>
                <a:cs typeface="Courier New" panose="02070309020205020404" pitchFamily="49" charset="0"/>
              </a:rPr>
              <a:t>as.integer</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solidFill>
                  <a:srgbClr val="FF0000"/>
                </a:solidFill>
                <a:latin typeface="Aptos" panose="020B0004020202020204" pitchFamily="34" charset="0"/>
                <a:cs typeface="Courier New" panose="02070309020205020404" pitchFamily="49" charset="0"/>
              </a:rPr>
              <a:t>&gt; </a:t>
            </a:r>
            <a:r>
              <a:rPr lang="en-US" sz="1500" dirty="0" err="1">
                <a:solidFill>
                  <a:srgbClr val="FF0000"/>
                </a:solidFill>
                <a:latin typeface="Aptos" panose="020B0004020202020204" pitchFamily="34" charset="0"/>
                <a:cs typeface="Courier New" panose="02070309020205020404" pitchFamily="49" charset="0"/>
              </a:rPr>
              <a:t>typeof</a:t>
            </a:r>
            <a:r>
              <a:rPr lang="en-US" sz="1500" dirty="0">
                <a:solidFill>
                  <a:srgbClr val="FF0000"/>
                </a:solidFill>
                <a:latin typeface="Aptos" panose="020B0004020202020204" pitchFamily="34" charset="0"/>
                <a:cs typeface="Courier New" panose="02070309020205020404" pitchFamily="49" charset="0"/>
              </a:rPr>
              <a:t>(answer)</a:t>
            </a:r>
          </a:p>
          <a:p>
            <a:pPr marL="0" indent="0">
              <a:buNone/>
            </a:pPr>
            <a:r>
              <a:rPr lang="en-US" sz="1500" dirty="0">
                <a:latin typeface="Aptos" panose="020B0004020202020204" pitchFamily="34" charset="0"/>
                <a:cs typeface="Courier New" panose="02070309020205020404" pitchFamily="49" charset="0"/>
              </a:rPr>
              <a:t>[1] "integer"</a:t>
            </a:r>
          </a:p>
        </p:txBody>
      </p:sp>
    </p:spTree>
    <p:extLst>
      <p:ext uri="{BB962C8B-B14F-4D97-AF65-F5344CB8AC3E}">
        <p14:creationId xmlns:p14="http://schemas.microsoft.com/office/powerpoint/2010/main" val="43931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988" y="52430"/>
            <a:ext cx="10515600" cy="1325563"/>
          </a:xfrm>
        </p:spPr>
        <p:txBody>
          <a:bodyPr/>
          <a:lstStyle/>
          <a:p>
            <a:r>
              <a:rPr lang="en-GB" dirty="0"/>
              <a:t>Everything is a vector</a:t>
            </a:r>
          </a:p>
        </p:txBody>
      </p:sp>
      <p:sp>
        <p:nvSpPr>
          <p:cNvPr id="3" name="Content Placeholder 2"/>
          <p:cNvSpPr>
            <a:spLocks noGrp="1"/>
          </p:cNvSpPr>
          <p:nvPr>
            <p:ph idx="1"/>
          </p:nvPr>
        </p:nvSpPr>
        <p:spPr>
          <a:xfrm>
            <a:off x="1914364" y="1485404"/>
            <a:ext cx="9348722" cy="3887192"/>
          </a:xfrm>
        </p:spPr>
        <p:txBody>
          <a:bodyPr>
            <a:normAutofit/>
          </a:bodyPr>
          <a:lstStyle/>
          <a:p>
            <a:r>
              <a:rPr lang="en-GB" sz="3200" dirty="0"/>
              <a:t>Vectors are the most basic unit of storage in R</a:t>
            </a:r>
          </a:p>
          <a:p>
            <a:endParaRPr lang="en-GB" sz="3200" dirty="0"/>
          </a:p>
          <a:p>
            <a:r>
              <a:rPr lang="en-GB" sz="3200" dirty="0"/>
              <a:t>Vectors are ordered sets of values of the same type</a:t>
            </a:r>
          </a:p>
          <a:p>
            <a:pPr lvl="1"/>
            <a:r>
              <a:rPr lang="en-GB" sz="2800" dirty="0"/>
              <a:t>Numeric</a:t>
            </a:r>
          </a:p>
          <a:p>
            <a:pPr lvl="1"/>
            <a:r>
              <a:rPr lang="en-GB" sz="2800" dirty="0"/>
              <a:t>Character (text)</a:t>
            </a:r>
          </a:p>
          <a:p>
            <a:pPr lvl="1"/>
            <a:r>
              <a:rPr lang="en-GB" sz="2800" dirty="0"/>
              <a:t>Logical (TRUE or FALSE)</a:t>
            </a:r>
          </a:p>
          <a:p>
            <a:pPr lvl="1"/>
            <a:r>
              <a:rPr lang="en-GB" sz="2800" dirty="0"/>
              <a:t>Date etc…</a:t>
            </a:r>
          </a:p>
        </p:txBody>
      </p:sp>
      <p:grpSp>
        <p:nvGrpSpPr>
          <p:cNvPr id="6" name="Group 5"/>
          <p:cNvGrpSpPr/>
          <p:nvPr/>
        </p:nvGrpSpPr>
        <p:grpSpPr>
          <a:xfrm>
            <a:off x="3095436" y="5219458"/>
            <a:ext cx="6083845" cy="1372379"/>
            <a:chOff x="1530077" y="4750534"/>
            <a:chExt cx="6083845" cy="1372379"/>
          </a:xfrm>
        </p:grpSpPr>
        <p:sp>
          <p:nvSpPr>
            <p:cNvPr id="4" name="Rectangle 3"/>
            <p:cNvSpPr/>
            <p:nvPr/>
          </p:nvSpPr>
          <p:spPr>
            <a:xfrm>
              <a:off x="2979575" y="4750534"/>
              <a:ext cx="2119491" cy="923330"/>
            </a:xfrm>
            <a:prstGeom prst="rect">
              <a:avLst/>
            </a:prstGeom>
          </p:spPr>
          <p:txBody>
            <a:bodyPr wrap="none">
              <a:spAutoFit/>
            </a:bodyPr>
            <a:lstStyle/>
            <a:p>
              <a:r>
                <a:rPr lang="en-GB" sz="5400" dirty="0">
                  <a:latin typeface="Aptos" panose="020B0004020202020204" pitchFamily="34" charset="0"/>
                </a:rPr>
                <a:t>10 -&gt; x</a:t>
              </a:r>
            </a:p>
          </p:txBody>
        </p:sp>
        <p:sp>
          <p:nvSpPr>
            <p:cNvPr id="5" name="TextBox 4"/>
            <p:cNvSpPr txBox="1"/>
            <p:nvPr/>
          </p:nvSpPr>
          <p:spPr>
            <a:xfrm>
              <a:off x="1530077" y="5661248"/>
              <a:ext cx="6083845" cy="461665"/>
            </a:xfrm>
            <a:prstGeom prst="rect">
              <a:avLst/>
            </a:prstGeom>
            <a:noFill/>
          </p:spPr>
          <p:txBody>
            <a:bodyPr wrap="none" rtlCol="0">
              <a:spAutoFit/>
            </a:bodyPr>
            <a:lstStyle/>
            <a:p>
              <a:r>
                <a:rPr lang="en-GB" sz="2400" dirty="0"/>
                <a:t>x is a vector of length 1 with 10 as its first value</a:t>
              </a:r>
            </a:p>
          </p:txBody>
        </p:sp>
      </p:grpSp>
    </p:spTree>
    <p:extLst>
      <p:ext uri="{BB962C8B-B14F-4D97-AF65-F5344CB8AC3E}">
        <p14:creationId xmlns:p14="http://schemas.microsoft.com/office/powerpoint/2010/main" val="3814252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vectors manually</a:t>
            </a:r>
          </a:p>
        </p:txBody>
      </p:sp>
      <p:sp>
        <p:nvSpPr>
          <p:cNvPr id="3" name="Content Placeholder 2"/>
          <p:cNvSpPr>
            <a:spLocks noGrp="1"/>
          </p:cNvSpPr>
          <p:nvPr>
            <p:ph idx="1"/>
          </p:nvPr>
        </p:nvSpPr>
        <p:spPr/>
        <p:txBody>
          <a:bodyPr/>
          <a:lstStyle/>
          <a:p>
            <a:pPr marL="0" indent="0">
              <a:buNone/>
            </a:pPr>
            <a:r>
              <a:rPr lang="en-GB" dirty="0"/>
              <a:t>#Use the </a:t>
            </a:r>
            <a:r>
              <a:rPr lang="en-GB" dirty="0">
                <a:solidFill>
                  <a:srgbClr val="7F0055"/>
                </a:solidFill>
                <a:latin typeface="Aptos" panose="020B0004020202020204" pitchFamily="34" charset="0"/>
                <a:cs typeface="Courier New" panose="02070309020205020404" pitchFamily="49" charset="0"/>
              </a:rPr>
              <a:t>c</a:t>
            </a:r>
            <a:r>
              <a:rPr lang="en-GB" dirty="0"/>
              <a:t> (combine) function</a:t>
            </a:r>
          </a:p>
          <a:p>
            <a:endParaRPr lang="en-GB" dirty="0"/>
          </a:p>
          <a:p>
            <a:endParaRPr lang="en-GB" dirty="0"/>
          </a:p>
          <a:p>
            <a:endParaRPr lang="en-GB" dirty="0"/>
          </a:p>
          <a:p>
            <a:endParaRPr lang="en-GB" dirty="0"/>
          </a:p>
          <a:p>
            <a:pPr marL="0" indent="0">
              <a:buNone/>
            </a:pPr>
            <a:r>
              <a:rPr lang="en-GB" dirty="0"/>
              <a:t>#Data must be of the same type</a:t>
            </a:r>
          </a:p>
        </p:txBody>
      </p:sp>
      <p:sp>
        <p:nvSpPr>
          <p:cNvPr id="4" name="Rectangle 3"/>
          <p:cNvSpPr/>
          <p:nvPr/>
        </p:nvSpPr>
        <p:spPr>
          <a:xfrm>
            <a:off x="1496368" y="2454796"/>
            <a:ext cx="10390832" cy="1200329"/>
          </a:xfrm>
          <a:prstGeom prst="rect">
            <a:avLst/>
          </a:prstGeom>
        </p:spPr>
        <p:txBody>
          <a:bodyPr wrap="square">
            <a:spAutoFit/>
          </a:bodyPr>
          <a:lstStyle/>
          <a:p>
            <a:r>
              <a:rPr lang="en-GB" sz="2400" dirty="0">
                <a:solidFill>
                  <a:srgbClr val="FF0000"/>
                </a:solidFill>
                <a:latin typeface="Aptos" panose="020B0004020202020204" pitchFamily="34" charset="0"/>
              </a:rPr>
              <a:t>c(1,2,4,6,3) -&gt; </a:t>
            </a:r>
            <a:r>
              <a:rPr lang="en-GB" sz="2400" dirty="0" err="1">
                <a:solidFill>
                  <a:srgbClr val="FF0000"/>
                </a:solidFill>
                <a:latin typeface="Aptos" panose="020B0004020202020204" pitchFamily="34" charset="0"/>
              </a:rPr>
              <a:t>simple.vector</a:t>
            </a:r>
            <a:endParaRPr lang="en-GB" sz="2400" dirty="0">
              <a:solidFill>
                <a:srgbClr val="FF0000"/>
              </a:solidFill>
              <a:latin typeface="Aptos" panose="020B0004020202020204" pitchFamily="34" charset="0"/>
            </a:endParaRPr>
          </a:p>
          <a:p>
            <a:endParaRPr lang="en-GB" sz="2400" dirty="0">
              <a:solidFill>
                <a:srgbClr val="FF0000"/>
              </a:solidFill>
              <a:latin typeface="Aptos" panose="020B0004020202020204" pitchFamily="34" charset="0"/>
            </a:endParaRPr>
          </a:p>
          <a:p>
            <a:r>
              <a:rPr lang="en-GB" sz="2400" dirty="0">
                <a:solidFill>
                  <a:srgbClr val="FF0000"/>
                </a:solidFill>
                <a:latin typeface="Aptos" panose="020B0004020202020204" pitchFamily="34" charset="0"/>
              </a:rPr>
              <a:t>c("simon","</a:t>
            </a:r>
            <a:r>
              <a:rPr lang="en-GB" sz="2400" dirty="0" err="1">
                <a:solidFill>
                  <a:srgbClr val="FF0000"/>
                </a:solidFill>
                <a:latin typeface="Aptos" panose="020B0004020202020204" pitchFamily="34" charset="0"/>
              </a:rPr>
              <a:t>laura</a:t>
            </a:r>
            <a:r>
              <a:rPr lang="en-GB" sz="2400" dirty="0">
                <a:solidFill>
                  <a:srgbClr val="FF0000"/>
                </a:solidFill>
                <a:latin typeface="Aptos" panose="020B0004020202020204" pitchFamily="34" charset="0"/>
              </a:rPr>
              <a:t>","</a:t>
            </a:r>
            <a:r>
              <a:rPr lang="en-GB" sz="2400" dirty="0" err="1">
                <a:solidFill>
                  <a:srgbClr val="FF0000"/>
                </a:solidFill>
                <a:latin typeface="Aptos" panose="020B0004020202020204" pitchFamily="34" charset="0"/>
              </a:rPr>
              <a:t>sarah</a:t>
            </a:r>
            <a:r>
              <a:rPr lang="en-GB" sz="2400" dirty="0">
                <a:solidFill>
                  <a:srgbClr val="FF0000"/>
                </a:solidFill>
                <a:latin typeface="Aptos" panose="020B0004020202020204" pitchFamily="34" charset="0"/>
              </a:rPr>
              <a:t>","jo","</a:t>
            </a:r>
            <a:r>
              <a:rPr lang="en-GB" sz="2400" dirty="0" err="1">
                <a:solidFill>
                  <a:srgbClr val="FF0000"/>
                </a:solidFill>
                <a:latin typeface="Aptos" panose="020B0004020202020204" pitchFamily="34" charset="0"/>
              </a:rPr>
              <a:t>louise</a:t>
            </a:r>
            <a:r>
              <a:rPr lang="en-GB" sz="2400" dirty="0">
                <a:solidFill>
                  <a:srgbClr val="FF0000"/>
                </a:solidFill>
                <a:latin typeface="Aptos" panose="020B0004020202020204" pitchFamily="34" charset="0"/>
              </a:rPr>
              <a:t>") -&gt; </a:t>
            </a:r>
            <a:r>
              <a:rPr lang="en-GB" sz="2400" dirty="0" err="1">
                <a:solidFill>
                  <a:srgbClr val="FF0000"/>
                </a:solidFill>
                <a:latin typeface="Aptos" panose="020B0004020202020204" pitchFamily="34" charset="0"/>
              </a:rPr>
              <a:t>some.names</a:t>
            </a:r>
            <a:endParaRPr lang="en-GB" sz="2400" dirty="0">
              <a:solidFill>
                <a:srgbClr val="FF0000"/>
              </a:solidFill>
              <a:latin typeface="Aptos" panose="020B0004020202020204" pitchFamily="34" charset="0"/>
            </a:endParaRPr>
          </a:p>
        </p:txBody>
      </p:sp>
      <p:sp>
        <p:nvSpPr>
          <p:cNvPr id="6" name="Rectangle 5"/>
          <p:cNvSpPr/>
          <p:nvPr/>
        </p:nvSpPr>
        <p:spPr>
          <a:xfrm>
            <a:off x="1496368" y="4890245"/>
            <a:ext cx="8766348" cy="830997"/>
          </a:xfrm>
          <a:prstGeom prst="rect">
            <a:avLst/>
          </a:prstGeom>
        </p:spPr>
        <p:txBody>
          <a:bodyPr wrap="square">
            <a:spAutoFit/>
          </a:bodyPr>
          <a:lstStyle/>
          <a:p>
            <a:r>
              <a:rPr lang="en-GB" sz="2400" dirty="0">
                <a:solidFill>
                  <a:srgbClr val="FF0000"/>
                </a:solidFill>
                <a:latin typeface="Aptos" panose="020B0004020202020204" pitchFamily="34" charset="0"/>
              </a:rPr>
              <a:t>names &lt;- c(1,2,3,"fred")</a:t>
            </a:r>
          </a:p>
          <a:p>
            <a:r>
              <a:rPr lang="en-GB" sz="2400" dirty="0">
                <a:latin typeface="Aptos" panose="020B0004020202020204" pitchFamily="34" charset="0"/>
              </a:rPr>
              <a:t>[1] "1"    "2"    "3"    "</a:t>
            </a:r>
            <a:r>
              <a:rPr lang="en-GB" sz="2400" dirty="0" err="1">
                <a:latin typeface="Aptos" panose="020B0004020202020204" pitchFamily="34" charset="0"/>
              </a:rPr>
              <a:t>fred</a:t>
            </a:r>
            <a:r>
              <a:rPr lang="en-GB" sz="2400" dirty="0">
                <a:latin typeface="Aptos" panose="020B0004020202020204" pitchFamily="34" charset="0"/>
              </a:rPr>
              <a:t>"</a:t>
            </a:r>
          </a:p>
        </p:txBody>
      </p:sp>
      <p:grpSp>
        <p:nvGrpSpPr>
          <p:cNvPr id="12" name="Group 11">
            <a:extLst>
              <a:ext uri="{FF2B5EF4-FFF2-40B4-BE49-F238E27FC236}">
                <a16:creationId xmlns:a16="http://schemas.microsoft.com/office/drawing/2014/main" id="{D237AF7F-6DDC-14B3-7169-FCC31CF736EE}"/>
              </a:ext>
            </a:extLst>
          </p:cNvPr>
          <p:cNvGrpSpPr/>
          <p:nvPr/>
        </p:nvGrpSpPr>
        <p:grpSpPr>
          <a:xfrm>
            <a:off x="1323975" y="5715000"/>
            <a:ext cx="8485068" cy="988457"/>
            <a:chOff x="1323975" y="5715000"/>
            <a:chExt cx="8485068" cy="988457"/>
          </a:xfrm>
        </p:grpSpPr>
        <p:cxnSp>
          <p:nvCxnSpPr>
            <p:cNvPr id="7" name="Elbow Connector 6">
              <a:extLst>
                <a:ext uri="{FF2B5EF4-FFF2-40B4-BE49-F238E27FC236}">
                  <a16:creationId xmlns:a16="http://schemas.microsoft.com/office/drawing/2014/main" id="{89B8B9B3-9BD9-10BE-FBD5-D1EB0D3DA9E6}"/>
                </a:ext>
              </a:extLst>
            </p:cNvPr>
            <p:cNvCxnSpPr>
              <a:cxnSpLocks/>
            </p:cNvCxnSpPr>
            <p:nvPr/>
          </p:nvCxnSpPr>
          <p:spPr>
            <a:xfrm>
              <a:off x="1362075" y="5848350"/>
              <a:ext cx="2667000" cy="609600"/>
            </a:xfrm>
            <a:prstGeom prst="bentConnector3">
              <a:avLst>
                <a:gd name="adj1" fmla="val 50000"/>
              </a:avLst>
            </a:prstGeom>
            <a:ln w="82550">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B5ABA61-1CB8-BA95-FD11-044D4B70B7F0}"/>
                </a:ext>
              </a:extLst>
            </p:cNvPr>
            <p:cNvSpPr txBox="1"/>
            <p:nvPr/>
          </p:nvSpPr>
          <p:spPr>
            <a:xfrm>
              <a:off x="3990975" y="6334125"/>
              <a:ext cx="5818068" cy="369332"/>
            </a:xfrm>
            <a:prstGeom prst="rect">
              <a:avLst/>
            </a:prstGeom>
            <a:noFill/>
          </p:spPr>
          <p:txBody>
            <a:bodyPr wrap="none" rtlCol="0">
              <a:spAutoFit/>
            </a:bodyPr>
            <a:lstStyle/>
            <a:p>
              <a:r>
                <a:rPr lang="en-AU" b="1" dirty="0">
                  <a:solidFill>
                    <a:srgbClr val="FF0000"/>
                  </a:solidFill>
                </a:rPr>
                <a:t>Question: What was the class() of the object ‘names’? </a:t>
              </a:r>
            </a:p>
          </p:txBody>
        </p:sp>
        <p:sp>
          <p:nvSpPr>
            <p:cNvPr id="11" name="TextBox 10">
              <a:extLst>
                <a:ext uri="{FF2B5EF4-FFF2-40B4-BE49-F238E27FC236}">
                  <a16:creationId xmlns:a16="http://schemas.microsoft.com/office/drawing/2014/main" id="{559319F7-3694-C824-D97C-5F600B0B1CEE}"/>
                </a:ext>
              </a:extLst>
            </p:cNvPr>
            <p:cNvSpPr txBox="1"/>
            <p:nvPr/>
          </p:nvSpPr>
          <p:spPr>
            <a:xfrm>
              <a:off x="1323975" y="5715000"/>
              <a:ext cx="1619250" cy="369332"/>
            </a:xfrm>
            <a:prstGeom prst="rect">
              <a:avLst/>
            </a:prstGeom>
            <a:solidFill>
              <a:schemeClr val="bg2">
                <a:tint val="95000"/>
                <a:satMod val="170000"/>
              </a:schemeClr>
            </a:solidFill>
          </p:spPr>
          <p:txBody>
            <a:bodyPr wrap="square" rtlCol="0">
              <a:spAutoFit/>
            </a:bodyPr>
            <a:lstStyle/>
            <a:p>
              <a:endParaRPr lang="en-AU" dirty="0"/>
            </a:p>
          </p:txBody>
        </p:sp>
      </p:grpSp>
      <p:grpSp>
        <p:nvGrpSpPr>
          <p:cNvPr id="15" name="Group 14">
            <a:extLst>
              <a:ext uri="{FF2B5EF4-FFF2-40B4-BE49-F238E27FC236}">
                <a16:creationId xmlns:a16="http://schemas.microsoft.com/office/drawing/2014/main" id="{8D2943B6-A861-ACF4-B5D0-0D390D627234}"/>
              </a:ext>
            </a:extLst>
          </p:cNvPr>
          <p:cNvGrpSpPr/>
          <p:nvPr/>
        </p:nvGrpSpPr>
        <p:grpSpPr>
          <a:xfrm>
            <a:off x="8620692" y="3581400"/>
            <a:ext cx="3161732" cy="2785184"/>
            <a:chOff x="8620692" y="3581400"/>
            <a:chExt cx="3161732" cy="2785184"/>
          </a:xfrm>
        </p:grpSpPr>
        <p:pic>
          <p:nvPicPr>
            <p:cNvPr id="13" name="Picture 12">
              <a:extLst>
                <a:ext uri="{FF2B5EF4-FFF2-40B4-BE49-F238E27FC236}">
                  <a16:creationId xmlns:a16="http://schemas.microsoft.com/office/drawing/2014/main" id="{478601DD-B564-37A2-1DB7-83ED443A8E4E}"/>
                </a:ext>
              </a:extLst>
            </p:cNvPr>
            <p:cNvPicPr>
              <a:picLocks noChangeAspect="1"/>
            </p:cNvPicPr>
            <p:nvPr/>
          </p:nvPicPr>
          <p:blipFill>
            <a:blip r:embed="rId3"/>
            <a:stretch>
              <a:fillRect/>
            </a:stretch>
          </p:blipFill>
          <p:spPr>
            <a:xfrm>
              <a:off x="8624069" y="3581400"/>
              <a:ext cx="3158355" cy="2769252"/>
            </a:xfrm>
            <a:prstGeom prst="rect">
              <a:avLst/>
            </a:prstGeom>
          </p:spPr>
        </p:pic>
        <p:sp>
          <p:nvSpPr>
            <p:cNvPr id="14" name="Rounded Rectangle 13">
              <a:extLst>
                <a:ext uri="{FF2B5EF4-FFF2-40B4-BE49-F238E27FC236}">
                  <a16:creationId xmlns:a16="http://schemas.microsoft.com/office/drawing/2014/main" id="{81D3051E-0385-4022-C241-7A6595E38952}"/>
                </a:ext>
              </a:extLst>
            </p:cNvPr>
            <p:cNvSpPr/>
            <p:nvPr/>
          </p:nvSpPr>
          <p:spPr>
            <a:xfrm>
              <a:off x="8620692" y="5993204"/>
              <a:ext cx="2009207"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50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655A1-1200-07B7-62B1-5F3191D6F56E}"/>
              </a:ext>
            </a:extLst>
          </p:cNvPr>
          <p:cNvSpPr>
            <a:spLocks noGrp="1"/>
          </p:cNvSpPr>
          <p:nvPr>
            <p:ph type="title"/>
          </p:nvPr>
        </p:nvSpPr>
        <p:spPr/>
        <p:txBody>
          <a:bodyPr/>
          <a:lstStyle/>
          <a:p>
            <a:r>
              <a:rPr lang="en-AU" dirty="0"/>
              <a:t>Catching up on the basics</a:t>
            </a:r>
          </a:p>
        </p:txBody>
      </p:sp>
      <p:sp>
        <p:nvSpPr>
          <p:cNvPr id="3" name="Content Placeholder 2">
            <a:extLst>
              <a:ext uri="{FF2B5EF4-FFF2-40B4-BE49-F238E27FC236}">
                <a16:creationId xmlns:a16="http://schemas.microsoft.com/office/drawing/2014/main" id="{1887C9C9-CA41-3947-1A26-BECB7CD29B40}"/>
              </a:ext>
            </a:extLst>
          </p:cNvPr>
          <p:cNvSpPr>
            <a:spLocks noGrp="1"/>
          </p:cNvSpPr>
          <p:nvPr>
            <p:ph idx="1"/>
          </p:nvPr>
        </p:nvSpPr>
        <p:spPr/>
        <p:txBody>
          <a:bodyPr/>
          <a:lstStyle/>
          <a:p>
            <a:r>
              <a:rPr lang="en-AU" dirty="0"/>
              <a:t>If this was a lot just take a look at this video for some extra practice: </a:t>
            </a:r>
          </a:p>
          <a:p>
            <a:endParaRPr lang="en-AU" dirty="0"/>
          </a:p>
          <a:p>
            <a:endParaRPr lang="en-AU" dirty="0"/>
          </a:p>
        </p:txBody>
      </p:sp>
      <p:pic>
        <p:nvPicPr>
          <p:cNvPr id="4" name="Online Media 3" descr="R programming for ABSOLUTE beginners">
            <a:hlinkClick r:id="" action="ppaction://media"/>
            <a:extLst>
              <a:ext uri="{FF2B5EF4-FFF2-40B4-BE49-F238E27FC236}">
                <a16:creationId xmlns:a16="http://schemas.microsoft.com/office/drawing/2014/main" id="{BF9C08F6-D689-42F9-EFC3-5485749C9DA7}"/>
              </a:ext>
            </a:extLst>
          </p:cNvPr>
          <p:cNvPicPr>
            <a:picLocks noRot="1" noChangeAspect="1"/>
          </p:cNvPicPr>
          <p:nvPr>
            <a:videoFile r:link="rId1"/>
          </p:nvPr>
        </p:nvPicPr>
        <p:blipFill>
          <a:blip r:embed="rId3"/>
          <a:stretch>
            <a:fillRect/>
          </a:stretch>
        </p:blipFill>
        <p:spPr>
          <a:xfrm>
            <a:off x="3175876" y="2480222"/>
            <a:ext cx="7113752" cy="4019270"/>
          </a:xfrm>
          <a:prstGeom prst="rect">
            <a:avLst/>
          </a:prstGeom>
        </p:spPr>
      </p:pic>
    </p:spTree>
    <p:extLst>
      <p:ext uri="{BB962C8B-B14F-4D97-AF65-F5344CB8AC3E}">
        <p14:creationId xmlns:p14="http://schemas.microsoft.com/office/powerpoint/2010/main" val="21403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F82F007E-187F-F7D4-8CA9-2A019335FAD1}"/>
              </a:ext>
            </a:extLst>
          </p:cNvPr>
          <p:cNvSpPr>
            <a:spLocks noGrp="1"/>
          </p:cNvSpPr>
          <p:nvPr>
            <p:ph type="title"/>
          </p:nvPr>
        </p:nvSpPr>
        <p:spPr>
          <a:xfrm>
            <a:off x="819150" y="0"/>
            <a:ext cx="10515600" cy="1325563"/>
          </a:xfrm>
        </p:spPr>
        <p:txBody>
          <a:bodyPr>
            <a:normAutofit/>
          </a:bodyPr>
          <a:lstStyle/>
          <a:p>
            <a:pPr defTabSz="357175"/>
            <a:r>
              <a:rPr lang="en-US" altLang="en-US" sz="4851" dirty="0"/>
              <a:t>Data Frames and Lists</a:t>
            </a:r>
          </a:p>
        </p:txBody>
      </p:sp>
      <p:sp>
        <p:nvSpPr>
          <p:cNvPr id="2" name="Rectangle 2">
            <a:extLst>
              <a:ext uri="{FF2B5EF4-FFF2-40B4-BE49-F238E27FC236}">
                <a16:creationId xmlns:a16="http://schemas.microsoft.com/office/drawing/2014/main" id="{1D6289E0-22A4-C6D3-5E18-9F8EDA56DC6F}"/>
              </a:ext>
            </a:extLst>
          </p:cNvPr>
          <p:cNvSpPr>
            <a:spLocks noGrp="1"/>
          </p:cNvSpPr>
          <p:nvPr>
            <p:ph idx="1"/>
          </p:nvPr>
        </p:nvSpPr>
        <p:spPr>
          <a:xfrm>
            <a:off x="283779" y="1278062"/>
            <a:ext cx="11270046" cy="4963790"/>
          </a:xfrm>
        </p:spPr>
        <p:txBody>
          <a:bodyPr/>
          <a:lstStyle/>
          <a:p>
            <a:pPr marL="618359" lvl="1" indent="-309180" defTabSz="406286">
              <a:spcBef>
                <a:spcPts val="422"/>
              </a:spcBef>
            </a:pPr>
            <a:r>
              <a:rPr lang="en-US" altLang="en-US" sz="2180" dirty="0"/>
              <a:t>Multivariate data consists of multiple data vectors considered as a whole.</a:t>
            </a:r>
          </a:p>
          <a:p>
            <a:pPr marL="309179" lvl="1" indent="0" defTabSz="406286">
              <a:spcBef>
                <a:spcPts val="422"/>
              </a:spcBef>
              <a:buNone/>
            </a:pPr>
            <a:endParaRPr lang="en-US" altLang="en-US" sz="2180" dirty="0"/>
          </a:p>
          <a:p>
            <a:pPr marL="618359" lvl="1" indent="-309180" defTabSz="406286">
              <a:spcBef>
                <a:spcPts val="422"/>
              </a:spcBef>
            </a:pPr>
            <a:r>
              <a:rPr lang="en-US" altLang="en-US" sz="2180" dirty="0"/>
              <a:t>We’re free to work with our data as separate variables, but it can behoove us to combine related vectors into a single object such as a data frame, which is used to store a rectangular grid of data.</a:t>
            </a:r>
          </a:p>
          <a:p>
            <a:pPr marL="927539" lvl="2" indent="-309180" defTabSz="406286">
              <a:spcBef>
                <a:spcPts val="422"/>
              </a:spcBef>
            </a:pPr>
            <a:r>
              <a:rPr lang="en-US" altLang="en-US" sz="2180" dirty="0"/>
              <a:t>Usually, rows correspond to experimental units/subjects, and columns correspond to variables/measurements.</a:t>
            </a:r>
          </a:p>
          <a:p>
            <a:pPr marL="927539" lvl="2" indent="-309180" defTabSz="406286">
              <a:spcBef>
                <a:spcPts val="422"/>
              </a:spcBef>
            </a:pPr>
            <a:r>
              <a:rPr lang="en-US" altLang="en-US" sz="2180" dirty="0"/>
              <a:t>All column lengths are the same.</a:t>
            </a:r>
          </a:p>
          <a:p>
            <a:pPr marL="618359" lvl="2" indent="0" defTabSz="406286">
              <a:spcBef>
                <a:spcPts val="422"/>
              </a:spcBef>
              <a:buNone/>
            </a:pPr>
            <a:endParaRPr lang="en-US" altLang="en-US" sz="2180" dirty="0"/>
          </a:p>
          <a:p>
            <a:pPr marL="618359" lvl="1" indent="-309180" defTabSz="406286">
              <a:spcBef>
                <a:spcPts val="422"/>
              </a:spcBef>
            </a:pPr>
            <a:r>
              <a:rPr lang="en-US" altLang="en-US" sz="2180" dirty="0"/>
              <a:t>A list is a more general storage object which is comprised of a collection of components</a:t>
            </a:r>
          </a:p>
          <a:p>
            <a:pPr marL="927539" lvl="2" indent="-309180" defTabSz="406286">
              <a:spcBef>
                <a:spcPts val="422"/>
              </a:spcBef>
            </a:pPr>
            <a:r>
              <a:rPr lang="en-US" altLang="en-US" sz="2180" dirty="0"/>
              <a:t>Size of the objects can differ.</a:t>
            </a:r>
          </a:p>
          <a:p>
            <a:pPr marL="927539" lvl="2" indent="-309180" defTabSz="406286">
              <a:spcBef>
                <a:spcPts val="422"/>
              </a:spcBef>
            </a:pPr>
            <a:r>
              <a:rPr lang="en-US" altLang="en-US" sz="2180" dirty="0"/>
              <a:t>Anything goes in terms of structure!</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8BD6FFE8-4012-479A-94E6-EE7A5086E945}"/>
              </a:ext>
            </a:extLst>
          </p:cNvPr>
          <p:cNvSpPr>
            <a:spLocks noGrp="1"/>
          </p:cNvSpPr>
          <p:nvPr>
            <p:ph type="title"/>
          </p:nvPr>
        </p:nvSpPr>
        <p:spPr/>
        <p:txBody>
          <a:bodyPr/>
          <a:lstStyle/>
          <a:p>
            <a:pPr eaLnBrk="1"/>
            <a:r>
              <a:rPr lang="en-US" altLang="en-US" dirty="0"/>
              <a:t>Examples of Both</a:t>
            </a:r>
          </a:p>
        </p:txBody>
      </p:sp>
      <p:sp>
        <p:nvSpPr>
          <p:cNvPr id="2" name="Rectangle 2">
            <a:extLst>
              <a:ext uri="{FF2B5EF4-FFF2-40B4-BE49-F238E27FC236}">
                <a16:creationId xmlns:a16="http://schemas.microsoft.com/office/drawing/2014/main" id="{F3FD800D-6369-77F3-A432-56B12A06B897}"/>
              </a:ext>
            </a:extLst>
          </p:cNvPr>
          <p:cNvSpPr>
            <a:spLocks noGrp="1"/>
          </p:cNvSpPr>
          <p:nvPr>
            <p:ph idx="1"/>
          </p:nvPr>
        </p:nvSpPr>
        <p:spPr/>
        <p:txBody>
          <a:bodyPr/>
          <a:lstStyle/>
          <a:p>
            <a:pPr eaLnBrk="1"/>
            <a:r>
              <a:rPr lang="en-US" altLang="en-US" b="1" dirty="0"/>
              <a:t>Data frame</a:t>
            </a:r>
            <a:r>
              <a:rPr lang="en-US" altLang="en-US" dirty="0"/>
              <a:t>: Any one of the various data sets we will be using </a:t>
            </a:r>
          </a:p>
          <a:p>
            <a:pPr eaLnBrk="1"/>
            <a:r>
              <a:rPr lang="en-US" altLang="en-US" b="1" dirty="0"/>
              <a:t>List</a:t>
            </a:r>
            <a:r>
              <a:rPr lang="en-US" altLang="en-US" dirty="0"/>
              <a:t>: Typically the output of a function. E.g., consider the object</a:t>
            </a:r>
          </a:p>
          <a:p>
            <a:pPr lvl="1" eaLnBrk="1">
              <a:buFontTx/>
              <a:buChar char="‣"/>
            </a:pP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latin typeface="Aptos" panose="020B0004020202020204" pitchFamily="34" charset="0"/>
                <a:ea typeface="Monaco" pitchFamily="2" charset="77"/>
                <a:cs typeface="Monaco" pitchFamily="2" charset="77"/>
                <a:sym typeface="Monaco" pitchFamily="2" charset="77"/>
              </a:rPr>
              <a:t> = density(</a:t>
            </a:r>
            <a:r>
              <a:rPr lang="en-US" altLang="en-US" dirty="0" err="1">
                <a:latin typeface="Aptos" panose="020B0004020202020204" pitchFamily="34" charset="0"/>
                <a:ea typeface="Monaco" pitchFamily="2" charset="77"/>
                <a:cs typeface="Monaco" pitchFamily="2" charset="77"/>
                <a:sym typeface="Monaco" pitchFamily="2" charset="77"/>
              </a:rPr>
              <a:t>iris$Sepal.length</a:t>
            </a:r>
            <a:r>
              <a:rPr lang="en-US" altLang="en-US" dirty="0">
                <a:latin typeface="Aptos" panose="020B0004020202020204" pitchFamily="34" charset="0"/>
                <a:ea typeface="Monaco" pitchFamily="2" charset="77"/>
                <a:cs typeface="Monaco" pitchFamily="2" charset="77"/>
                <a:sym typeface="Monaco" pitchFamily="2" charset="77"/>
              </a:rPr>
              <a:t>)</a:t>
            </a:r>
          </a:p>
          <a:p>
            <a:pPr lvl="1" eaLnBrk="1"/>
            <a:r>
              <a:rPr lang="en-US" altLang="en-US" dirty="0"/>
              <a:t>We can check that </a:t>
            </a: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t> is a list via </a:t>
            </a:r>
            <a:r>
              <a:rPr lang="en-US" altLang="en-US" dirty="0">
                <a:latin typeface="Aptos" panose="020B0004020202020204" pitchFamily="34" charset="0"/>
                <a:ea typeface="Monaco" pitchFamily="2" charset="77"/>
                <a:cs typeface="Monaco" pitchFamily="2" charset="77"/>
                <a:sym typeface="Monaco" pitchFamily="2" charset="77"/>
              </a:rPr>
              <a:t>summary(</a:t>
            </a:r>
            <a:r>
              <a:rPr lang="en-US" altLang="en-US" dirty="0" err="1">
                <a:latin typeface="Aptos" panose="020B0004020202020204" pitchFamily="34" charset="0"/>
                <a:ea typeface="Monaco" pitchFamily="2" charset="77"/>
                <a:cs typeface="Monaco" pitchFamily="2" charset="77"/>
                <a:sym typeface="Monaco" pitchFamily="2" charset="77"/>
              </a:rPr>
              <a:t>Dhf</a:t>
            </a:r>
            <a:r>
              <a:rPr lang="en-US" altLang="en-US" dirty="0">
                <a:latin typeface="Aptos" panose="020B0004020202020204" pitchFamily="34" charset="0"/>
                <a:ea typeface="Monaco" pitchFamily="2" charset="77"/>
                <a:cs typeface="Monaco" pitchFamily="2" charset="77"/>
                <a:sym typeface="Monaco" pitchFamily="2" charset="77"/>
              </a:rPr>
              <a:t>)</a:t>
            </a:r>
            <a:r>
              <a:rPr lang="en-US" altLang="en-US" dirty="0"/>
              <a:t>, which tells us each component and gives its data type.</a:t>
            </a:r>
            <a:endParaRPr lang="en-US" altLang="en-US" b="1"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82C8-5139-EB68-2607-09F3900A7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C4EA1-250D-F205-4B72-8DE58957E31B}"/>
              </a:ext>
            </a:extLst>
          </p:cNvPr>
          <p:cNvSpPr txBox="1">
            <a:spLocks/>
          </p:cNvSpPr>
          <p:nvPr/>
        </p:nvSpPr>
        <p:spPr>
          <a:xfrm>
            <a:off x="457200" y="205979"/>
            <a:ext cx="82296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Learning objectives</a:t>
            </a:r>
          </a:p>
        </p:txBody>
      </p:sp>
      <p:sp>
        <p:nvSpPr>
          <p:cNvPr id="3" name="Content Placeholder 2">
            <a:extLst>
              <a:ext uri="{FF2B5EF4-FFF2-40B4-BE49-F238E27FC236}">
                <a16:creationId xmlns:a16="http://schemas.microsoft.com/office/drawing/2014/main" id="{31B9211E-B493-576B-B9EB-06CCF5923A29}"/>
              </a:ext>
            </a:extLst>
          </p:cNvPr>
          <p:cNvSpPr txBox="1">
            <a:spLocks/>
          </p:cNvSpPr>
          <p:nvPr/>
        </p:nvSpPr>
        <p:spPr>
          <a:xfrm>
            <a:off x="457200" y="1200151"/>
            <a:ext cx="8229600" cy="3394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familiar with R….</a:t>
            </a:r>
          </a:p>
          <a:p>
            <a:pPr lvl="1"/>
            <a:r>
              <a:rPr lang="en-US" dirty="0"/>
              <a:t>how to download R and R studio</a:t>
            </a:r>
          </a:p>
          <a:p>
            <a:pPr lvl="1"/>
            <a:r>
              <a:rPr lang="en-US" dirty="0"/>
              <a:t>setting up R studio</a:t>
            </a:r>
          </a:p>
          <a:p>
            <a:pPr lvl="1"/>
            <a:r>
              <a:rPr lang="en-US" dirty="0"/>
              <a:t>basic R functions</a:t>
            </a:r>
          </a:p>
          <a:p>
            <a:pPr lvl="1"/>
            <a:r>
              <a:rPr lang="en-US" dirty="0"/>
              <a:t>data types in R</a:t>
            </a:r>
          </a:p>
          <a:p>
            <a:pPr lvl="1"/>
            <a:r>
              <a:rPr lang="en-US" dirty="0"/>
              <a:t>installing a package</a:t>
            </a:r>
          </a:p>
          <a:p>
            <a:pPr lvl="1"/>
            <a:endParaRPr lang="en-US" dirty="0"/>
          </a:p>
          <a:p>
            <a:r>
              <a:rPr lang="en-US" dirty="0"/>
              <a:t>Working with </a:t>
            </a:r>
            <a:r>
              <a:rPr lang="en-US" dirty="0" err="1"/>
              <a:t>dplyr</a:t>
            </a:r>
            <a:endParaRPr lang="en-US" dirty="0"/>
          </a:p>
          <a:p>
            <a:pPr lvl="1"/>
            <a:r>
              <a:rPr lang="en-US" dirty="0"/>
              <a:t>understanding a data frame</a:t>
            </a:r>
          </a:p>
          <a:p>
            <a:pPr lvl="1"/>
            <a:r>
              <a:rPr lang="en-US" dirty="0"/>
              <a:t>working with the common ‘verbs’</a:t>
            </a:r>
          </a:p>
          <a:p>
            <a:pPr lvl="1"/>
            <a:endParaRPr lang="en-US" dirty="0"/>
          </a:p>
          <a:p>
            <a:pPr lvl="1"/>
            <a:endParaRPr lang="en-US" dirty="0"/>
          </a:p>
          <a:p>
            <a:pPr marL="0" indent="0">
              <a:buNone/>
            </a:pPr>
            <a:endParaRPr lang="en-US" dirty="0"/>
          </a:p>
        </p:txBody>
      </p:sp>
      <p:pic>
        <p:nvPicPr>
          <p:cNvPr id="20484" name="Picture 4">
            <a:extLst>
              <a:ext uri="{FF2B5EF4-FFF2-40B4-BE49-F238E27FC236}">
                <a16:creationId xmlns:a16="http://schemas.microsoft.com/office/drawing/2014/main" id="{F8F0774F-E461-82D1-EB6B-8ACE3B9697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069"/>
          <a:stretch/>
        </p:blipFill>
        <p:spPr bwMode="auto">
          <a:xfrm>
            <a:off x="6737131" y="3761937"/>
            <a:ext cx="4624552" cy="250825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1 R and RStudio: Installation and Setup – An Introduction to Data Analysis">
            <a:extLst>
              <a:ext uri="{FF2B5EF4-FFF2-40B4-BE49-F238E27FC236}">
                <a16:creationId xmlns:a16="http://schemas.microsoft.com/office/drawing/2014/main" id="{65407A01-6C1D-1E41-6815-555FA0658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580" y="808635"/>
            <a:ext cx="4656082" cy="250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15658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45A736A3-D9D3-15A1-F545-9D9F9E73D5B0}"/>
              </a:ext>
            </a:extLst>
          </p:cNvPr>
          <p:cNvSpPr>
            <a:spLocks noGrp="1"/>
          </p:cNvSpPr>
          <p:nvPr>
            <p:ph type="title"/>
          </p:nvPr>
        </p:nvSpPr>
        <p:spPr/>
        <p:txBody>
          <a:bodyPr>
            <a:normAutofit/>
          </a:bodyPr>
          <a:lstStyle/>
          <a:p>
            <a:pPr defTabSz="340433"/>
            <a:r>
              <a:rPr lang="en-US" altLang="en-US" sz="4640" dirty="0"/>
              <a:t>Creating a Data Frame or List</a:t>
            </a:r>
          </a:p>
        </p:txBody>
      </p:sp>
      <p:sp>
        <p:nvSpPr>
          <p:cNvPr id="2" name="Rectangle 2">
            <a:extLst>
              <a:ext uri="{FF2B5EF4-FFF2-40B4-BE49-F238E27FC236}">
                <a16:creationId xmlns:a16="http://schemas.microsoft.com/office/drawing/2014/main" id="{CAD6800E-33D5-BD05-F005-351ED5DF6BEE}"/>
              </a:ext>
            </a:extLst>
          </p:cNvPr>
          <p:cNvSpPr>
            <a:spLocks noGrp="1"/>
          </p:cNvSpPr>
          <p:nvPr>
            <p:ph idx="1"/>
          </p:nvPr>
        </p:nvSpPr>
        <p:spPr/>
        <p:txBody>
          <a:bodyPr/>
          <a:lstStyle/>
          <a:p>
            <a:pPr marL="0" indent="0" eaLnBrk="1">
              <a:buNone/>
            </a:pPr>
            <a:r>
              <a:rPr lang="en-US" altLang="en-US" dirty="0"/>
              <a:t>#Data frames are created with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 E.g.,</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x&lt;-1:2</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y&lt;-letters[1:2] </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z&lt;-1:3</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#error due to unequal lengths</a:t>
            </a:r>
          </a:p>
          <a:p>
            <a:pPr marL="0" indent="0" eaLnBrk="1">
              <a:buNone/>
            </a:pPr>
            <a:r>
              <a:rPr lang="en-US" altLang="en-US" dirty="0"/>
              <a:t>#Lists are created with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list()</a:t>
            </a:r>
            <a:r>
              <a:rPr lang="en-US" altLang="en-US" dirty="0"/>
              <a:t>. E.g.,</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#unnamed components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y,z.name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a:t>#named components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DC635819-1424-F603-B617-2955E1338483}"/>
              </a:ext>
            </a:extLst>
          </p:cNvPr>
          <p:cNvSpPr>
            <a:spLocks noGrp="1"/>
          </p:cNvSpPr>
          <p:nvPr>
            <p:ph type="title"/>
          </p:nvPr>
        </p:nvSpPr>
        <p:spPr/>
        <p:txBody>
          <a:bodyPr>
            <a:normAutofit/>
          </a:bodyPr>
          <a:lstStyle/>
          <a:p>
            <a:pPr defTabSz="340433"/>
            <a:r>
              <a:rPr lang="en-US" altLang="en-US" sz="4640" dirty="0"/>
              <a:t>Accessing Values in a Data Frame</a:t>
            </a:r>
          </a:p>
        </p:txBody>
      </p:sp>
      <p:sp>
        <p:nvSpPr>
          <p:cNvPr id="2" name="Rectangle 2">
            <a:extLst>
              <a:ext uri="{FF2B5EF4-FFF2-40B4-BE49-F238E27FC236}">
                <a16:creationId xmlns:a16="http://schemas.microsoft.com/office/drawing/2014/main" id="{218FF61D-D483-7282-239C-CA5A318A2B78}"/>
              </a:ext>
            </a:extLst>
          </p:cNvPr>
          <p:cNvSpPr>
            <a:spLocks noGrp="1"/>
          </p:cNvSpPr>
          <p:nvPr>
            <p:ph idx="1"/>
          </p:nvPr>
        </p:nvSpPr>
        <p:spPr/>
        <p:txBody>
          <a:bodyPr/>
          <a:lstStyle/>
          <a:p>
            <a:pPr marL="0" indent="0" eaLnBrk="1">
              <a:buNone/>
            </a:pPr>
            <a:r>
              <a:rPr lang="en-US" altLang="en-US" dirty="0"/>
              <a:t># Can access values with either the name of a column or with row column notation</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 &lt;-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data.frame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DF$x</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a:t>#access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r>
              <a:rPr lang="en-US" altLang="en-US" dirty="0"/>
              <a:t> column of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DF</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DF$[,’x’] </a:t>
            </a:r>
            <a:r>
              <a:rPr lang="en-US" altLang="en-US" dirty="0"/>
              <a:t>#access column named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DF$x</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[1] </a:t>
            </a:r>
            <a:r>
              <a:rPr lang="en-US" altLang="en-US" dirty="0"/>
              <a:t>#access first entry in column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r>
              <a:rPr lang="en-US" altLang="en-US" dirty="0"/>
              <a:t> of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DF</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DF[1,2] </a:t>
            </a:r>
            <a:r>
              <a:rPr lang="en-US" altLang="en-US" dirty="0"/>
              <a:t># access entry in first row, second column</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21C5A6F8-AB0C-46D4-93A2-038A0953F418}"/>
              </a:ext>
            </a:extLst>
          </p:cNvPr>
          <p:cNvSpPr>
            <a:spLocks noGrp="1"/>
          </p:cNvSpPr>
          <p:nvPr>
            <p:ph type="title"/>
          </p:nvPr>
        </p:nvSpPr>
        <p:spPr>
          <a:xfrm>
            <a:off x="252249" y="178594"/>
            <a:ext cx="9746026" cy="1282344"/>
          </a:xfrm>
        </p:spPr>
        <p:txBody>
          <a:bodyPr/>
          <a:lstStyle/>
          <a:p>
            <a:pPr defTabSz="262301"/>
            <a:r>
              <a:rPr lang="en-US" altLang="en-US" sz="3586" dirty="0"/>
              <a:t>Accessing values in a list</a:t>
            </a:r>
          </a:p>
        </p:txBody>
      </p:sp>
      <p:sp>
        <p:nvSpPr>
          <p:cNvPr id="2" name="Rectangle 2">
            <a:extLst>
              <a:ext uri="{FF2B5EF4-FFF2-40B4-BE49-F238E27FC236}">
                <a16:creationId xmlns:a16="http://schemas.microsoft.com/office/drawing/2014/main" id="{F3DD9DA0-E149-3627-30D7-E11A20C92C3B}"/>
              </a:ext>
            </a:extLst>
          </p:cNvPr>
          <p:cNvSpPr>
            <a:spLocks noGrp="1"/>
          </p:cNvSpPr>
          <p:nvPr>
            <p:ph idx="1"/>
          </p:nvPr>
        </p:nvSpPr>
        <p:spPr>
          <a:xfrm>
            <a:off x="283778" y="1450428"/>
            <a:ext cx="11298621" cy="5045920"/>
          </a:xfrm>
        </p:spPr>
        <p:txBody>
          <a:bodyPr>
            <a:normAutofit/>
          </a:bodyPr>
          <a:lstStyle/>
          <a:p>
            <a:pPr marL="0" indent="0" eaLnBrk="1">
              <a:buNone/>
            </a:pPr>
            <a:r>
              <a:rPr lang="en-US" altLang="en-US" dirty="0"/>
              <a:t>#If list components are unnamed, use double-bracket notation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x,y,z</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[[1]] </a:t>
            </a:r>
            <a:r>
              <a:rPr lang="en-US" altLang="en-US" dirty="0"/>
              <a:t>#access first component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x</a:t>
            </a:r>
          </a:p>
          <a:p>
            <a:pPr marL="0" indent="0" eaLnBrk="1">
              <a:buNone/>
            </a:pPr>
            <a:r>
              <a:rPr lang="en-US" altLang="en-US" dirty="0"/>
              <a:t>#If components are named, access using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comp.name</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list(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=x,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=y,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z.name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=z)</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lst.named$x.name</a:t>
            </a: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names(</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lst.named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x.name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eaLnBrk="1"/>
            <a:r>
              <a:rPr lang="en-US" altLang="en-US" dirty="0"/>
              <a:t>For both data frames and lists, can edit values or components by accessing them and reassigning them, or using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edit(obj)</a:t>
            </a:r>
            <a:r>
              <a:rPr lang="en-US" altLang="en-US" dirty="0"/>
              <a: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FA3CC-69D1-374E-3430-6E9068068567}"/>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5C4D5D65-B3AA-A138-4D1F-D90C39474689}"/>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3B5E5C79-E3BC-BE72-E11A-F574AD2E717D}"/>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Working with </a:t>
            </a:r>
            <a:r>
              <a:rPr lang="en-US" altLang="en-US" sz="2800" b="1" dirty="0" err="1">
                <a:latin typeface="Aptos" panose="020B0004020202020204" pitchFamily="34" charset="0"/>
              </a:rPr>
              <a:t>dplyr</a:t>
            </a:r>
            <a:endParaRPr lang="en-US" altLang="en-US" sz="2800" b="1" dirty="0">
              <a:latin typeface="Aptos" panose="020B0004020202020204" pitchFamily="34" charset="0"/>
            </a:endParaRPr>
          </a:p>
        </p:txBody>
      </p:sp>
      <p:pic>
        <p:nvPicPr>
          <p:cNvPr id="30722" name="Picture 2" descr="Introducing dplyr - Posit">
            <a:extLst>
              <a:ext uri="{FF2B5EF4-FFF2-40B4-BE49-F238E27FC236}">
                <a16:creationId xmlns:a16="http://schemas.microsoft.com/office/drawing/2014/main" id="{D79403F0-5D17-ABCB-6D01-79D70DF93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591" y="2785241"/>
            <a:ext cx="5740650" cy="30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3085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F9B088BA-D384-DD09-1CFF-A3EE87006369}"/>
              </a:ext>
            </a:extLst>
          </p:cNvPr>
          <p:cNvSpPr txBox="1"/>
          <p:nvPr/>
        </p:nvSpPr>
        <p:spPr>
          <a:xfrm>
            <a:off x="347714" y="1406989"/>
            <a:ext cx="11141297" cy="3004412"/>
          </a:xfrm>
          <a:prstGeom prst="rect">
            <a:avLst/>
          </a:prstGeom>
        </p:spPr>
        <p:txBody>
          <a:bodyPr lIns="0" tIns="0" rIns="0" bIns="0" rtlCol="0" anchor="t">
            <a:spAutoFit/>
          </a:bodyPr>
          <a:lstStyle/>
          <a:p>
            <a:pPr algn="ctr">
              <a:lnSpc>
                <a:spcPts val="11695"/>
              </a:lnSpc>
            </a:pPr>
            <a:r>
              <a:rPr lang="en-US" sz="10700" dirty="0">
                <a:solidFill>
                  <a:srgbClr val="000000"/>
                </a:solidFill>
                <a:latin typeface="Helvetica World"/>
                <a:ea typeface="Helvetica World"/>
                <a:cs typeface="Helvetica World"/>
                <a:sym typeface="Helvetica World"/>
              </a:rPr>
              <a:t>Data manipulation with </a:t>
            </a:r>
            <a:r>
              <a:rPr lang="en-US" sz="10700" b="1" dirty="0" err="1">
                <a:solidFill>
                  <a:srgbClr val="000000"/>
                </a:solidFill>
                <a:latin typeface="Helvetica World Bold"/>
                <a:ea typeface="Helvetica World Bold"/>
                <a:cs typeface="Helvetica World Bold"/>
                <a:sym typeface="Helvetica World Bold"/>
              </a:rPr>
              <a:t>dplyr</a:t>
            </a:r>
            <a:endParaRPr lang="en-US" sz="10700" b="1" dirty="0">
              <a:solidFill>
                <a:srgbClr val="000000"/>
              </a:solidFill>
              <a:latin typeface="Helvetica World Bold"/>
              <a:ea typeface="Helvetica World Bold"/>
              <a:cs typeface="Helvetica World Bold"/>
              <a:sym typeface="Helvetica World Bold"/>
            </a:endParaRPr>
          </a:p>
        </p:txBody>
      </p:sp>
    </p:spTree>
    <p:extLst>
      <p:ext uri="{BB962C8B-B14F-4D97-AF65-F5344CB8AC3E}">
        <p14:creationId xmlns:p14="http://schemas.microsoft.com/office/powerpoint/2010/main" val="3175723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31D3D-C744-01DE-92A1-83C93C29401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2CD24EE-53F3-ADE5-FF68-FC88DF76DA35}"/>
              </a:ext>
            </a:extLst>
          </p:cNvPr>
          <p:cNvSpPr txBox="1"/>
          <p:nvPr/>
        </p:nvSpPr>
        <p:spPr>
          <a:xfrm>
            <a:off x="360217" y="3678890"/>
            <a:ext cx="11194473" cy="4191276"/>
          </a:xfrm>
          <a:prstGeom prst="rect">
            <a:avLst/>
          </a:prstGeom>
        </p:spPr>
        <p:txBody>
          <a:bodyPr wrap="square" lIns="0" tIns="0" rIns="0" bIns="0" rtlCol="0" anchor="t">
            <a:spAutoFit/>
          </a:bodyPr>
          <a:lstStyle/>
          <a:p>
            <a:r>
              <a:rPr lang="en-AU" sz="3000" b="1" dirty="0"/>
              <a:t>What is </a:t>
            </a:r>
            <a:r>
              <a:rPr lang="en-AU" sz="3000" b="1" dirty="0" err="1"/>
              <a:t>pacman</a:t>
            </a:r>
            <a:r>
              <a:rPr lang="en-AU" sz="3000" b="1" dirty="0"/>
              <a:t>???</a:t>
            </a:r>
          </a:p>
          <a:p>
            <a:pPr marL="457200" indent="-457200">
              <a:buFont typeface="Arial" panose="020B0604020202020204" pitchFamily="34" charset="0"/>
              <a:buChar char="•"/>
            </a:pPr>
            <a:r>
              <a:rPr lang="en-AU" sz="3000" dirty="0"/>
              <a:t>Combines and simplifies base R package functions with </a:t>
            </a:r>
            <a:r>
              <a:rPr lang="en-AU" sz="3000" dirty="0" err="1"/>
              <a:t>p_xxx</a:t>
            </a:r>
            <a:r>
              <a:rPr lang="en-AU" sz="3000" dirty="0"/>
              <a:t> commands</a:t>
            </a:r>
          </a:p>
          <a:p>
            <a:pPr marL="457200" indent="-457200">
              <a:buFont typeface="Arial" panose="020B0604020202020204" pitchFamily="34" charset="0"/>
              <a:buChar char="•"/>
            </a:pPr>
            <a:r>
              <a:rPr lang="en-AU" sz="3000" dirty="0"/>
              <a:t>Speeds up workflows and reduces code when added to .</a:t>
            </a:r>
            <a:r>
              <a:rPr lang="en-AU" sz="3000" dirty="0" err="1"/>
              <a:t>Rprofile</a:t>
            </a:r>
            <a:endParaRPr lang="en-AU" sz="3000" dirty="0"/>
          </a:p>
          <a:p>
            <a:pPr marL="457200" indent="-457200">
              <a:buFont typeface="Arial" panose="020B0604020202020204" pitchFamily="34" charset="0"/>
              <a:buChar char="•"/>
            </a:pPr>
            <a:r>
              <a:rPr lang="en-AU" sz="3000" dirty="0" err="1"/>
              <a:t>p_load</a:t>
            </a:r>
            <a:r>
              <a:rPr lang="en-AU" sz="3000" dirty="0"/>
              <a:t>() loads and installs missing packages in one step</a:t>
            </a:r>
          </a:p>
          <a:p>
            <a:pPr marL="457200" indent="-457200">
              <a:buFont typeface="Arial" panose="020B0604020202020204" pitchFamily="34" charset="0"/>
              <a:buChar char="•"/>
            </a:pPr>
            <a:r>
              <a:rPr lang="en-AU" sz="3000" dirty="0"/>
              <a:t>Most functions don’t require quotes around package names</a:t>
            </a:r>
          </a:p>
          <a:p>
            <a:pPr marL="457200" indent="-457200">
              <a:buFont typeface="Arial" panose="020B0604020202020204" pitchFamily="34" charset="0"/>
              <a:buChar char="•"/>
            </a:pPr>
            <a:r>
              <a:rPr lang="en-AU" sz="3000" dirty="0"/>
              <a:t>Ideal for scripts, teaching, and sharing reproducible code</a:t>
            </a:r>
          </a:p>
          <a:p>
            <a:pPr algn="l">
              <a:lnSpc>
                <a:spcPts val="8500"/>
              </a:lnSpc>
            </a:pPr>
            <a:endParaRPr lang="en-US" sz="4000" dirty="0">
              <a:solidFill>
                <a:srgbClr val="000000"/>
              </a:solidFill>
              <a:latin typeface="+mj-lt"/>
              <a:ea typeface="Helvetica World"/>
              <a:cs typeface="Helvetica World"/>
              <a:sym typeface="Helvetica World"/>
            </a:endParaRPr>
          </a:p>
        </p:txBody>
      </p:sp>
      <p:sp>
        <p:nvSpPr>
          <p:cNvPr id="3" name="Title 1">
            <a:extLst>
              <a:ext uri="{FF2B5EF4-FFF2-40B4-BE49-F238E27FC236}">
                <a16:creationId xmlns:a16="http://schemas.microsoft.com/office/drawing/2014/main" id="{95E67489-5240-E9CA-AD15-C21EDEDB1426}"/>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t>But first…. We use </a:t>
            </a:r>
            <a:r>
              <a:rPr lang="en-AU" dirty="0" err="1"/>
              <a:t>pacman</a:t>
            </a:r>
            <a:r>
              <a:rPr lang="en-AU" dirty="0"/>
              <a:t> to load and upload packages</a:t>
            </a:r>
          </a:p>
        </p:txBody>
      </p:sp>
      <p:pic>
        <p:nvPicPr>
          <p:cNvPr id="1030" name="Picture 6">
            <a:extLst>
              <a:ext uri="{FF2B5EF4-FFF2-40B4-BE49-F238E27FC236}">
                <a16:creationId xmlns:a16="http://schemas.microsoft.com/office/drawing/2014/main" id="{66F2DC88-B034-BCB0-6541-078C48F40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554" y="1411770"/>
            <a:ext cx="444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60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7789-ACC8-A15B-F6DC-9740B828289D}"/>
              </a:ext>
            </a:extLst>
          </p:cNvPr>
          <p:cNvSpPr>
            <a:spLocks noGrp="1"/>
          </p:cNvSpPr>
          <p:nvPr>
            <p:ph type="title"/>
          </p:nvPr>
        </p:nvSpPr>
        <p:spPr>
          <a:xfrm>
            <a:off x="71582" y="0"/>
            <a:ext cx="10515600" cy="1325563"/>
          </a:xfrm>
        </p:spPr>
        <p:txBody>
          <a:bodyPr/>
          <a:lstStyle/>
          <a:p>
            <a:r>
              <a:rPr lang="en-AU" dirty="0"/>
              <a:t>Install </a:t>
            </a:r>
            <a:r>
              <a:rPr lang="en-AU" dirty="0" err="1"/>
              <a:t>pacman</a:t>
            </a:r>
            <a:endParaRPr lang="en-AU" dirty="0"/>
          </a:p>
        </p:txBody>
      </p:sp>
      <p:sp>
        <p:nvSpPr>
          <p:cNvPr id="3" name="Content Placeholder 2">
            <a:extLst>
              <a:ext uri="{FF2B5EF4-FFF2-40B4-BE49-F238E27FC236}">
                <a16:creationId xmlns:a16="http://schemas.microsoft.com/office/drawing/2014/main" id="{138FE944-475B-CA46-54F7-92D137779344}"/>
              </a:ext>
            </a:extLst>
          </p:cNvPr>
          <p:cNvSpPr>
            <a:spLocks noGrp="1"/>
          </p:cNvSpPr>
          <p:nvPr>
            <p:ph idx="1"/>
          </p:nvPr>
        </p:nvSpPr>
        <p:spPr>
          <a:xfrm>
            <a:off x="431800" y="1142134"/>
            <a:ext cx="10515600" cy="2525976"/>
          </a:xfrm>
        </p:spPr>
        <p:txBody>
          <a:bodyPr>
            <a:normAutofit fontScale="85000" lnSpcReduction="20000"/>
          </a:bodyPr>
          <a:lstStyle/>
          <a:p>
            <a:pPr marL="0" indent="0">
              <a:buNone/>
            </a:pPr>
            <a:r>
              <a:rPr lang="en-AU" b="1" dirty="0"/>
              <a:t>#Install </a:t>
            </a:r>
            <a:r>
              <a:rPr lang="en-AU" b="1" dirty="0" err="1"/>
              <a:t>pacman</a:t>
            </a:r>
            <a:r>
              <a:rPr lang="en-AU" b="1" dirty="0"/>
              <a:t> if not already installed</a:t>
            </a:r>
          </a:p>
          <a:p>
            <a:pPr lvl="1"/>
            <a:r>
              <a:rPr lang="en-AU" dirty="0" err="1">
                <a:solidFill>
                  <a:srgbClr val="FF0000"/>
                </a:solidFill>
              </a:rPr>
              <a:t>install.packages</a:t>
            </a:r>
            <a:r>
              <a:rPr lang="en-AU" dirty="0">
                <a:solidFill>
                  <a:srgbClr val="FF0000"/>
                </a:solidFill>
              </a:rPr>
              <a:t>("</a:t>
            </a:r>
            <a:r>
              <a:rPr lang="en-AU" dirty="0" err="1">
                <a:solidFill>
                  <a:srgbClr val="FF0000"/>
                </a:solidFill>
              </a:rPr>
              <a:t>pacman</a:t>
            </a:r>
            <a:r>
              <a:rPr lang="en-AU" dirty="0">
                <a:solidFill>
                  <a:srgbClr val="FF0000"/>
                </a:solidFill>
              </a:rPr>
              <a:t>")</a:t>
            </a:r>
          </a:p>
          <a:p>
            <a:pPr lvl="1"/>
            <a:endParaRPr lang="en-AU" dirty="0"/>
          </a:p>
          <a:p>
            <a:pPr marL="0" indent="0">
              <a:buNone/>
            </a:pPr>
            <a:r>
              <a:rPr lang="en-AU" dirty="0"/>
              <a:t>#Now use </a:t>
            </a:r>
            <a:r>
              <a:rPr lang="en-AU" b="1" dirty="0" err="1"/>
              <a:t>p_load</a:t>
            </a:r>
            <a:r>
              <a:rPr lang="en-AU" b="1" dirty="0"/>
              <a:t>() </a:t>
            </a:r>
            <a:r>
              <a:rPr lang="en-AU" dirty="0"/>
              <a:t>to load </a:t>
            </a:r>
            <a:r>
              <a:rPr lang="en-AU" dirty="0" err="1"/>
              <a:t>dplyr</a:t>
            </a:r>
            <a:r>
              <a:rPr lang="en-AU" dirty="0"/>
              <a:t> and nycflights13 (installs if missing)</a:t>
            </a:r>
          </a:p>
          <a:p>
            <a:pPr lvl="1"/>
            <a:r>
              <a:rPr lang="en-AU" dirty="0" err="1">
                <a:solidFill>
                  <a:srgbClr val="FF0000"/>
                </a:solidFill>
              </a:rPr>
              <a:t>pacman</a:t>
            </a:r>
            <a:r>
              <a:rPr lang="en-AU" dirty="0">
                <a:solidFill>
                  <a:srgbClr val="FF0000"/>
                </a:solidFill>
              </a:rPr>
              <a:t>::</a:t>
            </a:r>
            <a:r>
              <a:rPr lang="en-AU" dirty="0" err="1">
                <a:solidFill>
                  <a:srgbClr val="FF0000"/>
                </a:solidFill>
              </a:rPr>
              <a:t>p_load</a:t>
            </a:r>
            <a:r>
              <a:rPr lang="en-AU" dirty="0">
                <a:solidFill>
                  <a:srgbClr val="FF0000"/>
                </a:solidFill>
              </a:rPr>
              <a:t>(</a:t>
            </a:r>
            <a:r>
              <a:rPr lang="en-AU" dirty="0" err="1">
                <a:solidFill>
                  <a:srgbClr val="FF0000"/>
                </a:solidFill>
              </a:rPr>
              <a:t>dplyr</a:t>
            </a:r>
            <a:r>
              <a:rPr lang="en-AU" dirty="0">
                <a:solidFill>
                  <a:srgbClr val="FF0000"/>
                </a:solidFill>
              </a:rPr>
              <a:t>, nycflights13)</a:t>
            </a:r>
          </a:p>
          <a:p>
            <a:pPr lvl="1"/>
            <a:endParaRPr lang="en-AU" dirty="0">
              <a:solidFill>
                <a:srgbClr val="FF0000"/>
              </a:solidFill>
            </a:endParaRPr>
          </a:p>
          <a:p>
            <a:pPr marL="0" indent="0">
              <a:buNone/>
            </a:pPr>
            <a:r>
              <a:rPr lang="en-AU" dirty="0"/>
              <a:t># you will now use the function </a:t>
            </a:r>
            <a:r>
              <a:rPr lang="en-AU" dirty="0" err="1"/>
              <a:t>p_load</a:t>
            </a:r>
            <a:r>
              <a:rPr lang="en-AU" dirty="0"/>
              <a:t>() and any package at the start of all of your scripts!</a:t>
            </a:r>
          </a:p>
          <a:p>
            <a:pPr marL="457200" lvl="1" indent="0">
              <a:buNone/>
            </a:pPr>
            <a:endParaRPr lang="en-AU" dirty="0"/>
          </a:p>
          <a:p>
            <a:endParaRPr lang="en-AU" dirty="0"/>
          </a:p>
        </p:txBody>
      </p:sp>
      <p:pic>
        <p:nvPicPr>
          <p:cNvPr id="5" name="Picture 4">
            <a:extLst>
              <a:ext uri="{FF2B5EF4-FFF2-40B4-BE49-F238E27FC236}">
                <a16:creationId xmlns:a16="http://schemas.microsoft.com/office/drawing/2014/main" id="{73DA0F81-24EC-566A-60FB-4D20D6E8334C}"/>
              </a:ext>
            </a:extLst>
          </p:cNvPr>
          <p:cNvPicPr>
            <a:picLocks noChangeAspect="1"/>
          </p:cNvPicPr>
          <p:nvPr/>
        </p:nvPicPr>
        <p:blipFill>
          <a:blip r:embed="rId3"/>
          <a:stretch>
            <a:fillRect/>
          </a:stretch>
        </p:blipFill>
        <p:spPr>
          <a:xfrm>
            <a:off x="3587531" y="3623862"/>
            <a:ext cx="7275946" cy="3065918"/>
          </a:xfrm>
          <a:prstGeom prst="rect">
            <a:avLst/>
          </a:prstGeom>
        </p:spPr>
      </p:pic>
      <p:pic>
        <p:nvPicPr>
          <p:cNvPr id="13314" name="Picture 2" descr="Let pacman Eat Up library and require | R-bloggers">
            <a:extLst>
              <a:ext uri="{FF2B5EF4-FFF2-40B4-BE49-F238E27FC236}">
                <a16:creationId xmlns:a16="http://schemas.microsoft.com/office/drawing/2014/main" id="{8D24BA60-858B-5B21-9D22-1757D3EFC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374" y="0"/>
            <a:ext cx="2060626" cy="16546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F83CC5E-40BC-2EE6-5496-E56B18C58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614" y="4053542"/>
            <a:ext cx="3210535" cy="180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1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F89D862D-3A01-CE1A-DF35-CF55D34FF092}"/>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 and Tibbles</a:t>
            </a: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p:txBody>
      </p:sp>
      <p:sp>
        <p:nvSpPr>
          <p:cNvPr id="2" name="Rectangle 2">
            <a:extLst>
              <a:ext uri="{FF2B5EF4-FFF2-40B4-BE49-F238E27FC236}">
                <a16:creationId xmlns:a16="http://schemas.microsoft.com/office/drawing/2014/main" id="{2927044F-EB21-845A-583E-F4FE7FFEF940}"/>
              </a:ext>
            </a:extLst>
          </p:cNvPr>
          <p:cNvSpPr>
            <a:spLocks noGrp="1"/>
          </p:cNvSpPr>
          <p:nvPr>
            <p:ph idx="1"/>
          </p:nvPr>
        </p:nvSpPr>
        <p:spPr/>
        <p:txBody>
          <a:bodyPr>
            <a:normAutofit/>
          </a:bodyPr>
          <a:lstStyle/>
          <a:p>
            <a:pPr eaLnBrk="1"/>
            <a:r>
              <a:rPr lang="en-US" altLang="en-US" dirty="0" err="1">
                <a:latin typeface="Aptos" panose="020B0004020202020204" pitchFamily="34" charset="0"/>
                <a:ea typeface="Monaco" pitchFamily="2" charset="77"/>
                <a:cs typeface="Monaco" pitchFamily="2" charset="77"/>
                <a:sym typeface="Monaco" pitchFamily="2" charset="77"/>
              </a:rPr>
              <a:t>dplyr</a:t>
            </a:r>
            <a:r>
              <a:rPr lang="en-US" altLang="en-US" dirty="0"/>
              <a:t> </a:t>
            </a:r>
            <a:r>
              <a:rPr lang="en-US" altLang="en-US" dirty="0" err="1"/>
              <a:t>Contstrains</a:t>
            </a:r>
            <a:r>
              <a:rPr lang="en-US" altLang="en-US" dirty="0"/>
              <a:t> options, helps one think about data manipulation challenges.</a:t>
            </a:r>
          </a:p>
          <a:p>
            <a:pPr eaLnBrk="1"/>
            <a:r>
              <a:rPr lang="en-US" altLang="en-US" dirty="0"/>
              <a:t>Provides simple “verbs”, functions that correspond to common data manipulation tasks</a:t>
            </a:r>
          </a:p>
          <a:p>
            <a:pPr eaLnBrk="1"/>
            <a:r>
              <a:rPr lang="en-US" altLang="en-US" dirty="0"/>
              <a:t>Works efficiently and quickly</a:t>
            </a:r>
          </a:p>
          <a:p>
            <a:pPr eaLnBrk="1"/>
            <a:r>
              <a:rPr lang="en-US" altLang="en-US" dirty="0"/>
              <a:t>Utilizes objects known as </a:t>
            </a:r>
            <a:r>
              <a:rPr lang="en-US" altLang="en-US" b="1" dirty="0" err="1"/>
              <a:t>tibbles</a:t>
            </a:r>
            <a:r>
              <a:rPr lang="en-US" altLang="en-US" dirty="0"/>
              <a:t>, which can be thought of as modernized data frames</a:t>
            </a:r>
          </a:p>
          <a:p>
            <a:pPr eaLnBrk="1"/>
            <a:r>
              <a:rPr lang="en-US" altLang="en-US" dirty="0"/>
              <a:t>E.g., </a:t>
            </a:r>
            <a:r>
              <a:rPr lang="en-US" altLang="en-US" dirty="0">
                <a:latin typeface="Aptos" panose="020B0004020202020204" pitchFamily="34" charset="0"/>
                <a:ea typeface="Monaco" pitchFamily="2" charset="77"/>
                <a:cs typeface="Monaco" pitchFamily="2" charset="77"/>
                <a:sym typeface="Monaco" pitchFamily="2" charset="77"/>
              </a:rPr>
              <a:t>flights</a:t>
            </a:r>
            <a:r>
              <a:rPr lang="en-US" altLang="en-US" dirty="0"/>
              <a:t> (</a:t>
            </a:r>
            <a:r>
              <a:rPr lang="en-US" altLang="en-US" dirty="0">
                <a:latin typeface="Aptos" panose="020B0004020202020204" pitchFamily="34" charset="0"/>
                <a:ea typeface="Monaco" pitchFamily="2" charset="77"/>
                <a:cs typeface="Monaco" pitchFamily="2" charset="77"/>
                <a:sym typeface="Monaco" pitchFamily="2" charset="77"/>
              </a:rPr>
              <a:t>nycflights13</a:t>
            </a:r>
            <a:r>
              <a:rPr lang="en-US" altLang="en-US" dirty="0"/>
              <a:t>) is saved as a </a:t>
            </a:r>
            <a:r>
              <a:rPr lang="en-US" altLang="en-US" dirty="0" err="1"/>
              <a:t>tibble</a:t>
            </a:r>
            <a:r>
              <a:rPr lang="en-US" altLang="en-US" dirty="0"/>
              <a:t> object</a:t>
            </a:r>
          </a:p>
          <a:p>
            <a:pPr eaLnBrk="1"/>
            <a:r>
              <a:rPr lang="en-US" altLang="en-US" dirty="0"/>
              <a:t>To convert a data frame to a </a:t>
            </a:r>
            <a:r>
              <a:rPr lang="en-US" altLang="en-US" dirty="0" err="1"/>
              <a:t>tibble</a:t>
            </a:r>
            <a:r>
              <a:rPr lang="en-US" altLang="en-US" dirty="0"/>
              <a:t>, use </a:t>
            </a:r>
            <a:r>
              <a:rPr lang="en-US" altLang="en-US" dirty="0" err="1">
                <a:latin typeface="Aptos" panose="020B0004020202020204" pitchFamily="34" charset="0"/>
                <a:ea typeface="Monaco" pitchFamily="2" charset="77"/>
                <a:cs typeface="Monaco" pitchFamily="2" charset="77"/>
                <a:sym typeface="Monaco" pitchFamily="2" charset="77"/>
              </a:rPr>
              <a:t>as_tibble</a:t>
            </a:r>
            <a:r>
              <a:rPr lang="en-US" altLang="en-US" dirty="0">
                <a:latin typeface="Aptos" panose="020B0004020202020204" pitchFamily="34" charset="0"/>
                <a:ea typeface="Monaco" pitchFamily="2" charset="77"/>
                <a:cs typeface="Monaco" pitchFamily="2" charset="77"/>
                <a:sym typeface="Monaco" pitchFamily="2" charset="77"/>
              </a:rPr>
              <a:t>()</a:t>
            </a:r>
            <a:endParaRPr lang="en-US" altLang="en-US" dirty="0"/>
          </a:p>
        </p:txBody>
      </p:sp>
      <p:pic>
        <p:nvPicPr>
          <p:cNvPr id="3" name="Picture 2" descr="Data transformation with dplyr – Introduction to Open Data ...">
            <a:extLst>
              <a:ext uri="{FF2B5EF4-FFF2-40B4-BE49-F238E27FC236}">
                <a16:creationId xmlns:a16="http://schemas.microsoft.com/office/drawing/2014/main" id="{99FECA3D-B85B-528D-EED6-26A170DCB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2491396E-E1AF-7BB1-208E-75F992407406}"/>
              </a:ext>
            </a:extLst>
          </p:cNvPr>
          <p:cNvSpPr>
            <a:spLocks noGrp="1"/>
          </p:cNvSpPr>
          <p:nvPr>
            <p:ph type="title"/>
          </p:nvPr>
        </p:nvSpPr>
        <p:spPr/>
        <p:txBody>
          <a:bodyPr/>
          <a:lstStyle/>
          <a:p>
            <a:pPr eaLnBrk="1"/>
            <a:r>
              <a:rPr lang="en-US" altLang="en-US"/>
              <a:t>Single Table Verbs</a:t>
            </a:r>
          </a:p>
        </p:txBody>
      </p:sp>
      <p:sp>
        <p:nvSpPr>
          <p:cNvPr id="2" name="Rectangle 2">
            <a:extLst>
              <a:ext uri="{FF2B5EF4-FFF2-40B4-BE49-F238E27FC236}">
                <a16:creationId xmlns:a16="http://schemas.microsoft.com/office/drawing/2014/main" id="{31CD61AC-CA91-610E-FDAA-B704D0D2888F}"/>
              </a:ext>
            </a:extLst>
          </p:cNvPr>
          <p:cNvSpPr>
            <a:spLocks noGrp="1"/>
          </p:cNvSpPr>
          <p:nvPr>
            <p:ph idx="1"/>
          </p:nvPr>
        </p:nvSpPr>
        <p:spPr>
          <a:xfrm>
            <a:off x="2155627" y="1716882"/>
            <a:ext cx="7804547" cy="1088306"/>
          </a:xfrm>
        </p:spPr>
        <p:txBody>
          <a:bodyPr>
            <a:noAutofit/>
          </a:bodyPr>
          <a:lstStyle/>
          <a:p>
            <a:pPr marL="250022" indent="-250022" defTabSz="328154">
              <a:spcBef>
                <a:spcPts val="352"/>
              </a:spcBef>
            </a:pPr>
            <a:r>
              <a:rPr lang="en-US" altLang="en-US" sz="2000" dirty="0" err="1"/>
              <a:t>dplyr</a:t>
            </a:r>
            <a:r>
              <a:rPr lang="en-US" altLang="en-US" sz="2000" dirty="0"/>
              <a:t> aims to provide a function for each basic task of data manipulation.</a:t>
            </a:r>
          </a:p>
          <a:p>
            <a:pPr marL="250022" indent="-250022" defTabSz="328154">
              <a:spcBef>
                <a:spcPts val="352"/>
              </a:spcBef>
            </a:pPr>
            <a:r>
              <a:rPr lang="en-US" altLang="en-US" sz="2000" dirty="0"/>
              <a:t>As in base R, all the output of all of these functions can be stored as an object in the workspace.</a:t>
            </a:r>
          </a:p>
        </p:txBody>
      </p:sp>
      <p:graphicFrame>
        <p:nvGraphicFramePr>
          <p:cNvPr id="13315" name="Group 3">
            <a:extLst>
              <a:ext uri="{FF2B5EF4-FFF2-40B4-BE49-F238E27FC236}">
                <a16:creationId xmlns:a16="http://schemas.microsoft.com/office/drawing/2014/main" id="{512CA3FE-8C4F-86BF-3093-55FC2844628C}"/>
              </a:ext>
            </a:extLst>
          </p:cNvPr>
          <p:cNvGraphicFramePr>
            <a:graphicFrameLocks noGrp="1"/>
          </p:cNvGraphicFramePr>
          <p:nvPr/>
        </p:nvGraphicFramePr>
        <p:xfrm>
          <a:off x="2583285" y="3034978"/>
          <a:ext cx="7025431" cy="3193478"/>
        </p:xfrm>
        <a:graphic>
          <a:graphicData uri="http://schemas.openxmlformats.org/drawingml/2006/table">
            <a:tbl>
              <a:tblPr/>
              <a:tblGrid>
                <a:gridCol w="3512715">
                  <a:extLst>
                    <a:ext uri="{9D8B030D-6E8A-4147-A177-3AD203B41FA5}">
                      <a16:colId xmlns:a16="http://schemas.microsoft.com/office/drawing/2014/main" val="20000"/>
                    </a:ext>
                  </a:extLst>
                </a:gridCol>
                <a:gridCol w="3512716">
                  <a:extLst>
                    <a:ext uri="{9D8B030D-6E8A-4147-A177-3AD203B41FA5}">
                      <a16:colId xmlns:a16="http://schemas.microsoft.com/office/drawing/2014/main" val="20001"/>
                    </a:ext>
                  </a:extLst>
                </a:gridCol>
              </a:tblGrid>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filter()</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Select cases based on their values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arrange()</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Reorder based on values of a variable</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1"/>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select() </a:t>
                      </a:r>
                      <a:r>
                        <a:rPr kumimoji="0" lang="en-US" altLang="en-US" sz="1500" b="0" i="0" u="none" strike="noStrike" cap="none" normalizeH="0" baseline="0" dirty="0">
                          <a:ln>
                            <a:noFill/>
                          </a:ln>
                          <a:solidFill>
                            <a:srgbClr val="000000"/>
                          </a:solidFill>
                          <a:effectLst/>
                          <a:latin typeface="Helvetica Neue" charset="0"/>
                          <a:ea typeface="Helvetica Neue" charset="0"/>
                          <a:cs typeface="Helvetica Neue" charset="0"/>
                          <a:sym typeface="Helvetica Neue" charset="0"/>
                        </a:rPr>
                        <a:t>and</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rename()</a:t>
                      </a: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Select variables based on their names.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2"/>
                  </a:ext>
                </a:extLst>
              </a:tr>
              <a:tr h="542963">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mutate() </a:t>
                      </a:r>
                      <a:r>
                        <a:rPr kumimoji="0" lang="en-US" altLang="en-US" sz="1500" b="0" i="0" u="none" strike="noStrike" cap="none" normalizeH="0" baseline="0" dirty="0">
                          <a:ln>
                            <a:noFill/>
                          </a:ln>
                          <a:solidFill>
                            <a:srgbClr val="000000"/>
                          </a:solidFill>
                          <a:effectLst/>
                          <a:latin typeface="Helvetica Neue" charset="0"/>
                          <a:ea typeface="Helvetica Neue" charset="0"/>
                          <a:cs typeface="Helvetica Neue" charset="0"/>
                          <a:sym typeface="Helvetica Neue" charset="0"/>
                        </a:rPr>
                        <a:t>and</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transmute()</a:t>
                      </a: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Add new variables that are functions of existing variables.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3"/>
                  </a:ext>
                </a:extLst>
              </a:tr>
              <a:tr h="542963">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summarise</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Condense multiple values to a single value</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526888">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sample_n</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 and </a:t>
                      </a:r>
                      <a:r>
                        <a:rPr kumimoji="0" lang="en-US" altLang="en-US" sz="1500" b="0" i="0" u="none" strike="noStrike" cap="none" normalizeH="0" baseline="0" dirty="0" err="1">
                          <a:ln>
                            <a:noFill/>
                          </a:ln>
                          <a:solidFill>
                            <a:srgbClr val="0076BA"/>
                          </a:solidFill>
                          <a:effectLst/>
                          <a:latin typeface="Aptos" panose="020B0004020202020204" pitchFamily="34" charset="0"/>
                          <a:ea typeface="Monaco" charset="0"/>
                          <a:cs typeface="Monaco" charset="0"/>
                          <a:sym typeface="Monaco" charset="0"/>
                        </a:rPr>
                        <a:t>sample_frac</a:t>
                      </a:r>
                      <a:r>
                        <a:rPr kumimoji="0" lang="en-US" altLang="en-US" sz="1500" b="0" i="0" u="none" strike="noStrike" cap="none" normalizeH="0" baseline="0" dirty="0">
                          <a:ln>
                            <a:noFill/>
                          </a:ln>
                          <a:solidFill>
                            <a:srgbClr val="0076BA"/>
                          </a:solidFill>
                          <a:effectLst/>
                          <a:latin typeface="Aptos" panose="020B0004020202020204" pitchFamily="34" charset="0"/>
                          <a:ea typeface="Monaco" charset="0"/>
                          <a:cs typeface="Monaco" charset="0"/>
                          <a:sym typeface="Monaco" charset="0"/>
                        </a:rPr>
                        <a:t>()</a:t>
                      </a:r>
                      <a:endParaRPr kumimoji="0" lang="en-US" altLang="en-US" sz="1300" b="0" i="0" u="none" strike="noStrike" cap="none" normalizeH="0" baseline="0" dirty="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700"/>
                        </a:spcBef>
                        <a:buSzPct val="145000"/>
                        <a:defRPr sz="2800">
                          <a:solidFill>
                            <a:srgbClr val="000000"/>
                          </a:solidFill>
                          <a:latin typeface="Helvetica Neue" charset="0"/>
                          <a:ea typeface="Helvetica Neue" charset="0"/>
                          <a:cs typeface="Helvetica Neue" charset="0"/>
                          <a:sym typeface="Helvetica Neue" charset="0"/>
                        </a:defRPr>
                      </a:lvl1pPr>
                      <a:lvl2pPr marL="889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2pPr>
                      <a:lvl3pPr marL="1333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3pPr>
                      <a:lvl4pPr marL="17780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4pPr>
                      <a:lvl5pPr marL="2222500" indent="-444500" algn="l">
                        <a:spcBef>
                          <a:spcPts val="700"/>
                        </a:spcBef>
                        <a:buSzPct val="145000"/>
                        <a:defRPr sz="2800">
                          <a:solidFill>
                            <a:srgbClr val="000000"/>
                          </a:solidFill>
                          <a:latin typeface="Helvetica Neue" charset="0"/>
                          <a:ea typeface="Helvetica Neue" charset="0"/>
                          <a:cs typeface="Helvetica Neue" charset="0"/>
                          <a:sym typeface="Helvetica Neue" charset="0"/>
                        </a:defRPr>
                      </a:lvl5pPr>
                      <a:lvl6pPr marL="26797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6pPr>
                      <a:lvl7pPr marL="31369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7pPr>
                      <a:lvl8pPr marL="35941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8pPr>
                      <a:lvl9pPr marL="4051300" indent="-444500" fontAlgn="base" hangingPunct="0">
                        <a:spcBef>
                          <a:spcPts val="700"/>
                        </a:spcBef>
                        <a:spcAft>
                          <a:spcPct val="0"/>
                        </a:spcAft>
                        <a:buSzPct val="145000"/>
                        <a:defRPr sz="2800">
                          <a:solidFill>
                            <a:srgbClr val="000000"/>
                          </a:solidFill>
                          <a:latin typeface="Helvetica Neue" charset="0"/>
                          <a:ea typeface="Helvetica Neue" charset="0"/>
                          <a:cs typeface="Helvetica Neue" charset="0"/>
                          <a:sym typeface="Helvetica Neue" charset="0"/>
                        </a:defRPr>
                      </a:lvl9p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Helvetica Neue" charset="0"/>
                          <a:ea typeface="Helvetica Neue" charset="0"/>
                          <a:cs typeface="Helvetica Neue" charset="0"/>
                          <a:sym typeface="Helvetica Neue" charset="0"/>
                        </a:rPr>
                        <a:t>Take random samples.</a:t>
                      </a:r>
                      <a:endParaRPr kumimoji="0" lang="en-US" altLang="en-US" sz="1300" b="0" i="0" u="none" strike="noStrike" cap="none" normalizeH="0" baseline="0">
                        <a:ln>
                          <a:noFill/>
                        </a:ln>
                        <a:solidFill>
                          <a:srgbClr val="000000"/>
                        </a:solidFill>
                        <a:effectLst/>
                        <a:latin typeface="+mn-lt" charset="0"/>
                        <a:ea typeface="+mn-ea" charset="0"/>
                        <a:cs typeface="+mn-ea" charset="0"/>
                        <a:sym typeface="Helvetica Neue Light" charset="0"/>
                      </a:endParaRPr>
                    </a:p>
                  </a:txBody>
                  <a:tcPr marL="35719" marR="35719" marT="35722" marB="35722"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0005"/>
                  </a:ext>
                </a:extLst>
              </a:tr>
            </a:tbl>
          </a:graphicData>
        </a:graphic>
      </p:graphicFrame>
      <p:pic>
        <p:nvPicPr>
          <p:cNvPr id="3" name="Picture 2" descr="Data transformation with dplyr – Introduction to Open Data ...">
            <a:extLst>
              <a:ext uri="{FF2B5EF4-FFF2-40B4-BE49-F238E27FC236}">
                <a16:creationId xmlns:a16="http://schemas.microsoft.com/office/drawing/2014/main" id="{E2014F9B-1EF7-4465-84EB-A9D84C207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347389FC-6FC5-510B-F216-FC52A733F919}"/>
              </a:ext>
            </a:extLst>
          </p:cNvPr>
          <p:cNvSpPr>
            <a:spLocks noGrp="1"/>
          </p:cNvSpPr>
          <p:nvPr>
            <p:ph type="title"/>
          </p:nvPr>
        </p:nvSpPr>
        <p:spPr>
          <a:xfrm>
            <a:off x="186559" y="0"/>
            <a:ext cx="10515600" cy="1325563"/>
          </a:xfrm>
        </p:spPr>
        <p:txBody>
          <a:bodyPr/>
          <a:lstStyle/>
          <a:p>
            <a:pPr eaLnBrk="1"/>
            <a:r>
              <a:rPr lang="en-US" altLang="en-US" dirty="0"/>
              <a:t>Data: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nycflights13</a:t>
            </a:r>
            <a:endParaRPr lang="en-US" altLang="en-US" dirty="0"/>
          </a:p>
        </p:txBody>
      </p:sp>
      <p:sp>
        <p:nvSpPr>
          <p:cNvPr id="2" name="Rectangle 2">
            <a:extLst>
              <a:ext uri="{FF2B5EF4-FFF2-40B4-BE49-F238E27FC236}">
                <a16:creationId xmlns:a16="http://schemas.microsoft.com/office/drawing/2014/main" id="{3B08FFBC-9C62-D2B2-C3E0-56A82DB651C8}"/>
              </a:ext>
            </a:extLst>
          </p:cNvPr>
          <p:cNvSpPr>
            <a:spLocks noGrp="1"/>
          </p:cNvSpPr>
          <p:nvPr>
            <p:ph idx="1"/>
          </p:nvPr>
        </p:nvSpPr>
        <p:spPr>
          <a:xfrm>
            <a:off x="126124" y="1214438"/>
            <a:ext cx="11669635" cy="5259514"/>
          </a:xfrm>
        </p:spPr>
        <p:txBody>
          <a:bodyPr>
            <a:normAutofit/>
          </a:bodyPr>
          <a:lstStyle/>
          <a:p>
            <a:pPr eaLnBrk="1"/>
            <a:r>
              <a:rPr lang="en-US" altLang="en-US" dirty="0"/>
              <a:t>We’ll explore all this through the example of the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nycflights13</a:t>
            </a:r>
            <a:r>
              <a:rPr lang="en-US" altLang="en-US" dirty="0"/>
              <a:t>) data set, which contains info on all 336,776 flights that departed from NYC in 2013.</a:t>
            </a:r>
          </a:p>
          <a:p>
            <a:pPr marL="457200" lvl="1" indent="0" eaLnBrk="1">
              <a:buNone/>
            </a:pPr>
            <a:endParaRPr lang="en-US" altLang="en-US" dirty="0"/>
          </a:p>
          <a:p>
            <a:pPr marL="0" indent="0">
              <a:buNone/>
            </a:pPr>
            <a:r>
              <a:rPr lang="en-US" altLang="en-US" b="1" dirty="0"/>
              <a:t>Stop and check</a:t>
            </a:r>
          </a:p>
          <a:p>
            <a:pPr eaLnBrk="1"/>
            <a:r>
              <a:rPr lang="en-US" altLang="en-US" dirty="0"/>
              <a:t>Is flights a data frame or a list?</a:t>
            </a:r>
          </a:p>
          <a:p>
            <a:pPr eaLnBrk="1"/>
            <a:r>
              <a:rPr lang="en-US" altLang="en-US" dirty="0"/>
              <a:t>How many columns are there? </a:t>
            </a:r>
          </a:p>
          <a:p>
            <a:pPr eaLnBrk="1"/>
            <a:r>
              <a:rPr lang="en-US" altLang="en-US" dirty="0"/>
              <a:t>How many rows?</a:t>
            </a:r>
          </a:p>
          <a:p>
            <a:pPr eaLnBrk="1"/>
            <a:r>
              <a:rPr lang="en-US" altLang="en-US" dirty="0"/>
              <a:t>how many columns are numeric?</a:t>
            </a:r>
          </a:p>
          <a:p>
            <a:pPr eaLnBrk="1"/>
            <a:endParaRPr lang="en-US" altLang="en-US" dirty="0">
              <a:solidFill>
                <a:srgbClr val="0076BA"/>
              </a:solidFill>
            </a:endParaRPr>
          </a:p>
        </p:txBody>
      </p:sp>
      <p:pic>
        <p:nvPicPr>
          <p:cNvPr id="14340" name="Picture 3">
            <a:extLst>
              <a:ext uri="{FF2B5EF4-FFF2-40B4-BE49-F238E27FC236}">
                <a16:creationId xmlns:a16="http://schemas.microsoft.com/office/drawing/2014/main" id="{D7F6EEC9-0EFC-764C-BE7B-6FFC6FDDBA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93624" y="3983623"/>
            <a:ext cx="4263224" cy="2395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a:extLst>
              <a:ext uri="{FF2B5EF4-FFF2-40B4-BE49-F238E27FC236}">
                <a16:creationId xmlns:a16="http://schemas.microsoft.com/office/drawing/2014/main" id="{F031E4E8-9002-C89F-4D3A-485FD211CF5C}"/>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B4786F4D-35DC-4209-02D4-15E2E41B8BDB}"/>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1510" name="Picture 6" descr="Matrix wallpaper gif">
            <a:extLst>
              <a:ext uri="{FF2B5EF4-FFF2-40B4-BE49-F238E27FC236}">
                <a16:creationId xmlns:a16="http://schemas.microsoft.com/office/drawing/2014/main" id="{293A3FF5-A1ED-FE13-3A08-77EF1AF94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620" y="3429000"/>
            <a:ext cx="5465380" cy="30742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2962C222-C698-1D3A-5553-AC7318368EA1}"/>
              </a:ext>
            </a:extLst>
          </p:cNvPr>
          <p:cNvSpPr>
            <a:spLocks noGrp="1"/>
          </p:cNvSpPr>
          <p:nvPr>
            <p:ph type="title"/>
          </p:nvPr>
        </p:nvSpPr>
        <p:spPr/>
        <p:txBody>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filter()</a:t>
            </a:r>
          </a:p>
        </p:txBody>
      </p:sp>
      <p:sp>
        <p:nvSpPr>
          <p:cNvPr id="2" name="Rectangle 2">
            <a:extLst>
              <a:ext uri="{FF2B5EF4-FFF2-40B4-BE49-F238E27FC236}">
                <a16:creationId xmlns:a16="http://schemas.microsoft.com/office/drawing/2014/main" id="{55E00976-1ABE-F879-757D-18E85C6F320D}"/>
              </a:ext>
            </a:extLst>
          </p:cNvPr>
          <p:cNvSpPr>
            <a:spLocks noGrp="1"/>
          </p:cNvSpPr>
          <p:nvPr>
            <p:ph idx="1"/>
          </p:nvPr>
        </p:nvSpPr>
        <p:spPr>
          <a:xfrm>
            <a:off x="557049" y="1544724"/>
            <a:ext cx="10152992" cy="4835055"/>
          </a:xfrm>
        </p:spPr>
        <p:txBody>
          <a:bodyPr>
            <a:normAutofit/>
          </a:bodyPr>
          <a:lstStyle/>
          <a:p>
            <a:pPr marL="305831" indent="-305831" defTabSz="401822">
              <a:spcBef>
                <a:spcPts val="422"/>
              </a:spcBef>
            </a:pP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filter()</a:t>
            </a:r>
            <a:r>
              <a:rPr lang="en-US" altLang="en-US" sz="2300" dirty="0"/>
              <a:t> allows us to </a:t>
            </a:r>
            <a:r>
              <a:rPr lang="en-US" altLang="en-US" sz="2300" b="1" dirty="0"/>
              <a:t>select a subset of a </a:t>
            </a:r>
            <a:r>
              <a:rPr lang="en-US" altLang="en-US" sz="2300" b="1" dirty="0" err="1"/>
              <a:t>tibble</a:t>
            </a:r>
            <a:r>
              <a:rPr lang="en-US" altLang="en-US" sz="2300" dirty="0"/>
              <a:t>. The first argument is the </a:t>
            </a:r>
            <a:r>
              <a:rPr lang="en-US" altLang="en-US" sz="2300" dirty="0" err="1"/>
              <a:t>tibble</a:t>
            </a:r>
            <a:r>
              <a:rPr lang="en-US" altLang="en-US" sz="2300" dirty="0"/>
              <a:t> object, and the subsequent arguments are logical expressions for the data, separated by commas.</a:t>
            </a:r>
          </a:p>
          <a:p>
            <a:pPr marL="305831" indent="-305831" defTabSz="401822">
              <a:spcBef>
                <a:spcPts val="422"/>
              </a:spcBef>
            </a:pPr>
            <a:endParaRPr lang="en-US" altLang="en-US" sz="2300" dirty="0"/>
          </a:p>
          <a:p>
            <a:pPr marL="305831" indent="-305831" defTabSz="401822">
              <a:spcBef>
                <a:spcPts val="422"/>
              </a:spcBef>
            </a:pPr>
            <a:r>
              <a:rPr lang="en-US" altLang="en-US" sz="2300" dirty="0"/>
              <a:t>The function returns all data for which all logical statements are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TRUE</a:t>
            </a:r>
            <a:r>
              <a:rPr lang="en-US" altLang="en-US" sz="2300" dirty="0"/>
              <a:t>.</a:t>
            </a:r>
          </a:p>
          <a:p>
            <a:pPr marL="0" indent="0" defTabSz="401822">
              <a:spcBef>
                <a:spcPts val="422"/>
              </a:spcBef>
              <a:buNone/>
            </a:pPr>
            <a:endParaRPr lang="en-US" altLang="en-US" sz="2300" dirty="0"/>
          </a:p>
          <a:p>
            <a:pPr marL="0" indent="0" defTabSz="401822">
              <a:spcBef>
                <a:spcPts val="422"/>
              </a:spcBef>
              <a:buNone/>
            </a:pPr>
            <a:r>
              <a:rPr lang="en-US" altLang="en-US" sz="2300" dirty="0"/>
              <a:t># E.g., select all flights on January 1st:</a:t>
            </a:r>
          </a:p>
          <a:p>
            <a:pPr marL="611662" lvl="1" indent="-305831" defTabSz="401822">
              <a:spcBef>
                <a:spcPts val="422"/>
              </a:spcBef>
              <a:buFontTx/>
              <a:buChar char="‣"/>
            </a:pPr>
            <a:r>
              <a:rPr lang="en-US" altLang="en-US" sz="2300" dirty="0">
                <a:solidFill>
                  <a:srgbClr val="FF0000"/>
                </a:solidFill>
                <a:latin typeface="Aptos" panose="020B0004020202020204" pitchFamily="34" charset="0"/>
                <a:ea typeface="Monaco" pitchFamily="2" charset="77"/>
                <a:cs typeface="Monaco" pitchFamily="2" charset="77"/>
                <a:sym typeface="Monaco" pitchFamily="2" charset="77"/>
              </a:rPr>
              <a:t>filter(flights, month==1,day==1)</a:t>
            </a:r>
          </a:p>
          <a:p>
            <a:pPr marL="305831" lvl="1" indent="0" defTabSz="401822">
              <a:spcBef>
                <a:spcPts val="422"/>
              </a:spcBef>
              <a:buNone/>
            </a:pPr>
            <a:endPar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endParaRPr>
          </a:p>
          <a:p>
            <a:pPr marL="305831" indent="-305831" defTabSz="401822">
              <a:spcBef>
                <a:spcPts val="422"/>
              </a:spcBef>
            </a:pPr>
            <a:r>
              <a:rPr lang="en-US" altLang="en-US" sz="2300" dirty="0"/>
              <a:t>Roughly equivalent to R-base code</a:t>
            </a:r>
          </a:p>
          <a:p>
            <a:pPr marL="611662" lvl="1" indent="-305831" defTabSz="401822">
              <a:spcBef>
                <a:spcPts val="422"/>
              </a:spcBef>
              <a:buFontTx/>
              <a:buChar char="‣"/>
            </a:pP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300" dirty="0" err="1">
                <a:solidFill>
                  <a:srgbClr val="0076BA"/>
                </a:solidFill>
                <a:latin typeface="Aptos" panose="020B0004020202020204" pitchFamily="34" charset="0"/>
                <a:ea typeface="Monaco" pitchFamily="2" charset="77"/>
                <a:cs typeface="Monaco" pitchFamily="2" charset="77"/>
                <a:sym typeface="Monaco" pitchFamily="2" charset="77"/>
              </a:rPr>
              <a:t>flights$month</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==1 &amp; </a:t>
            </a:r>
            <a:r>
              <a:rPr lang="en-US" altLang="en-US" sz="2300" dirty="0" err="1">
                <a:solidFill>
                  <a:srgbClr val="0076BA"/>
                </a:solidFill>
                <a:latin typeface="Aptos" panose="020B0004020202020204" pitchFamily="34" charset="0"/>
                <a:ea typeface="Monaco" pitchFamily="2" charset="77"/>
                <a:cs typeface="Monaco" pitchFamily="2" charset="77"/>
                <a:sym typeface="Monaco" pitchFamily="2" charset="77"/>
              </a:rPr>
              <a:t>flights$day</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==1]… Yuck</a:t>
            </a:r>
          </a:p>
          <a:p>
            <a:pPr marL="305831" lvl="1" indent="0" defTabSz="401822">
              <a:spcBef>
                <a:spcPts val="422"/>
              </a:spcBef>
              <a:buNone/>
            </a:pPr>
            <a:endPar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endParaRPr>
          </a:p>
          <a:p>
            <a:pPr marL="305831" indent="-305831" defTabSz="401822">
              <a:spcBef>
                <a:spcPts val="422"/>
              </a:spcBef>
            </a:pPr>
            <a:r>
              <a:rPr lang="en-US" altLang="en-US" sz="2300" dirty="0"/>
              <a:t>When using </a:t>
            </a:r>
            <a:r>
              <a:rPr lang="en-US" altLang="en-US" sz="2300" dirty="0" err="1">
                <a:solidFill>
                  <a:srgbClr val="0076BA"/>
                </a:solidFill>
              </a:rPr>
              <a:t>dplyr</a:t>
            </a:r>
            <a:r>
              <a:rPr lang="en-US" altLang="en-US" sz="2300" dirty="0"/>
              <a:t> functions, do not need to use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attach()</a:t>
            </a:r>
            <a:r>
              <a:rPr lang="en-US" altLang="en-US" sz="2300" dirty="0"/>
              <a:t> or </a:t>
            </a:r>
            <a:r>
              <a:rPr lang="en-US" altLang="en-US" sz="2300"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300" dirty="0"/>
              <a:t> notation</a:t>
            </a:r>
            <a:r>
              <a:rPr lang="en-US" altLang="en-US" sz="2180" dirty="0"/>
              <a:t>.</a:t>
            </a:r>
          </a:p>
        </p:txBody>
      </p:sp>
      <p:pic>
        <p:nvPicPr>
          <p:cNvPr id="3" name="Picture 2" descr="Data transformation with dplyr – Introduction to Open Data ...">
            <a:extLst>
              <a:ext uri="{FF2B5EF4-FFF2-40B4-BE49-F238E27FC236}">
                <a16:creationId xmlns:a16="http://schemas.microsoft.com/office/drawing/2014/main" id="{47E7927B-9B21-C6DC-E576-876419CA6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filter() and slice() functions in R from dplyr ▶️ [Select Rows]">
            <a:extLst>
              <a:ext uri="{FF2B5EF4-FFF2-40B4-BE49-F238E27FC236}">
                <a16:creationId xmlns:a16="http://schemas.microsoft.com/office/drawing/2014/main" id="{E2371527-AC67-1124-FE61-69E934B47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0044" y="3337909"/>
            <a:ext cx="3766645" cy="2511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2E2FA978-3EC2-30D5-5484-EB3FA14FDE38}"/>
              </a:ext>
            </a:extLst>
          </p:cNvPr>
          <p:cNvSpPr>
            <a:spLocks noGrp="1"/>
          </p:cNvSpPr>
          <p:nvPr>
            <p:ph type="title"/>
          </p:nvPr>
        </p:nvSpPr>
        <p:spPr>
          <a:xfrm>
            <a:off x="2193727" y="169664"/>
            <a:ext cx="7804547" cy="1518047"/>
          </a:xfrm>
        </p:spPr>
        <p:txBody>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arrange()</a:t>
            </a:r>
          </a:p>
        </p:txBody>
      </p:sp>
      <p:sp>
        <p:nvSpPr>
          <p:cNvPr id="2" name="Rectangle 2">
            <a:extLst>
              <a:ext uri="{FF2B5EF4-FFF2-40B4-BE49-F238E27FC236}">
                <a16:creationId xmlns:a16="http://schemas.microsoft.com/office/drawing/2014/main" id="{F00BCE05-B8BE-835C-79B0-8EC936B742DF}"/>
              </a:ext>
            </a:extLst>
          </p:cNvPr>
          <p:cNvSpPr>
            <a:spLocks noGrp="1"/>
          </p:cNvSpPr>
          <p:nvPr>
            <p:ph idx="1"/>
          </p:nvPr>
        </p:nvSpPr>
        <p:spPr>
          <a:xfrm>
            <a:off x="295791" y="1394498"/>
            <a:ext cx="9342195" cy="5058647"/>
          </a:xfrm>
        </p:spPr>
        <p:txBody>
          <a:bodyPr>
            <a:normAutofit/>
          </a:bodyPr>
          <a:lstStyle/>
          <a:p>
            <a:pPr marL="265649" indent="-265649" defTabSz="348245">
              <a:spcBef>
                <a:spcPts val="352"/>
              </a:spcBef>
            </a:pP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arrange()</a:t>
            </a:r>
            <a:r>
              <a:rPr lang="en-US" altLang="en-US" sz="1898" dirty="0"/>
              <a:t> works similarly to </a:t>
            </a: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filter()</a:t>
            </a:r>
            <a:r>
              <a:rPr lang="en-US" altLang="en-US" sz="1898" dirty="0"/>
              <a:t>, except that it </a:t>
            </a:r>
            <a:r>
              <a:rPr lang="en-US" altLang="en-US" sz="1898" b="1" dirty="0"/>
              <a:t>reorders rows according to the ordering of one or more particular variables</a:t>
            </a:r>
            <a:r>
              <a:rPr lang="en-US" altLang="en-US" sz="1898" dirty="0"/>
              <a:t> instead of </a:t>
            </a:r>
            <a:r>
              <a:rPr lang="en-US" altLang="en-US" sz="1898" dirty="0" err="1"/>
              <a:t>subsetting</a:t>
            </a:r>
            <a:r>
              <a:rPr lang="en-US" altLang="en-US" sz="1898" dirty="0"/>
              <a:t> them.</a:t>
            </a:r>
          </a:p>
          <a:p>
            <a:pPr marL="0" indent="0" defTabSz="348245">
              <a:spcBef>
                <a:spcPts val="352"/>
              </a:spcBef>
              <a:buNone/>
            </a:pPr>
            <a:endParaRPr lang="en-US" altLang="en-US" sz="1898" dirty="0"/>
          </a:p>
          <a:p>
            <a:pPr marL="265649" indent="-265649" defTabSz="348245">
              <a:spcBef>
                <a:spcPts val="352"/>
              </a:spcBef>
            </a:pPr>
            <a:r>
              <a:rPr lang="en-US" altLang="en-US" sz="1898" dirty="0"/>
              <a:t>First argument is the </a:t>
            </a:r>
            <a:r>
              <a:rPr lang="en-US" altLang="en-US" sz="1898" dirty="0" err="1"/>
              <a:t>tibble</a:t>
            </a:r>
            <a:r>
              <a:rPr lang="en-US" altLang="en-US" sz="1898" dirty="0"/>
              <a:t>, the second argument is the reordering variable, and subsequent arguments are variables that break ties of the variable immediately preceding them.</a:t>
            </a:r>
          </a:p>
          <a:p>
            <a:pPr marL="0" indent="0" defTabSz="348245">
              <a:spcBef>
                <a:spcPts val="352"/>
              </a:spcBef>
              <a:buNone/>
            </a:pPr>
            <a:endParaRPr lang="en-US" altLang="en-US" sz="1898" dirty="0"/>
          </a:p>
          <a:p>
            <a:pPr marL="0" indent="0" defTabSz="348245">
              <a:spcBef>
                <a:spcPts val="352"/>
              </a:spcBef>
              <a:buNone/>
            </a:pPr>
            <a:r>
              <a:rPr lang="en-US" altLang="en-US" sz="1898" dirty="0"/>
              <a:t># E.g., sort by scheduled departure time (</a:t>
            </a:r>
            <a:r>
              <a:rPr lang="en-US" altLang="en-US" sz="1898" dirty="0" err="1">
                <a:solidFill>
                  <a:srgbClr val="0076BA"/>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t>), using departure delay (</a:t>
            </a:r>
            <a:r>
              <a:rPr lang="en-US" altLang="en-US" sz="1898" dirty="0" err="1">
                <a:solidFill>
                  <a:srgbClr val="0076BA"/>
                </a:solidFill>
                <a:latin typeface="Aptos" panose="020B0004020202020204" pitchFamily="34" charset="0"/>
                <a:ea typeface="Monaco" pitchFamily="2" charset="77"/>
                <a:cs typeface="Monaco" pitchFamily="2" charset="77"/>
                <a:sym typeface="Monaco" pitchFamily="2" charset="77"/>
              </a:rPr>
              <a:t>dep_delay</a:t>
            </a:r>
            <a:r>
              <a:rPr lang="en-US" altLang="en-US" sz="1898" dirty="0"/>
              <a:t>)  # to break ties:</a:t>
            </a:r>
          </a:p>
          <a:p>
            <a:pPr marL="531298" lvl="1" indent="-265649" defTabSz="348245">
              <a:spcBef>
                <a:spcPts val="352"/>
              </a:spcBef>
              <a:buFontTx/>
              <a:buChar char="‣"/>
            </a:pP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arrange(flights,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t>
            </a:r>
          </a:p>
          <a:p>
            <a:pPr marL="265649" lvl="1" indent="0" defTabSz="348245">
              <a:spcBef>
                <a:spcPts val="352"/>
              </a:spcBef>
              <a:buNone/>
            </a:pPr>
            <a:endPar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defTabSz="348245">
              <a:spcBef>
                <a:spcPts val="352"/>
              </a:spcBef>
              <a:buClr>
                <a:srgbClr val="000000"/>
              </a:buClr>
              <a:buNone/>
            </a:pPr>
            <a:r>
              <a:rPr lang="en-US" altLang="en-US" sz="1898" dirty="0"/>
              <a:t># Use </a:t>
            </a:r>
            <a:r>
              <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rPr>
              <a:t>desc()</a:t>
            </a:r>
            <a:r>
              <a:rPr lang="en-US" altLang="en-US" sz="1898" dirty="0"/>
              <a:t> on one of the reordering variables to sort by descending                                                                            # order of that variable:</a:t>
            </a:r>
          </a:p>
          <a:p>
            <a:pPr marL="531298" lvl="1" indent="-265649" defTabSz="348245">
              <a:spcBef>
                <a:spcPts val="352"/>
              </a:spcBef>
              <a:buFontTx/>
              <a:buChar char="‣"/>
            </a:pP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arrange(flights, desc(</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sched_dep_time</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89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898" dirty="0">
                <a:solidFill>
                  <a:srgbClr val="FF0000"/>
                </a:solidFill>
                <a:latin typeface="Aptos" panose="020B0004020202020204" pitchFamily="34" charset="0"/>
                <a:ea typeface="Monaco" pitchFamily="2" charset="77"/>
                <a:cs typeface="Monaco" pitchFamily="2" charset="77"/>
                <a:sym typeface="Monaco" pitchFamily="2" charset="77"/>
              </a:rPr>
              <a:t>)</a:t>
            </a:r>
          </a:p>
          <a:p>
            <a:pPr marL="265649" lvl="1" indent="0" defTabSz="348245">
              <a:spcBef>
                <a:spcPts val="352"/>
              </a:spcBef>
              <a:buNone/>
            </a:pPr>
            <a:endParaRPr lang="en-US" altLang="en-US" sz="1898" dirty="0">
              <a:solidFill>
                <a:srgbClr val="0076BA"/>
              </a:solidFill>
              <a:latin typeface="Aptos" panose="020B0004020202020204" pitchFamily="34" charset="0"/>
              <a:ea typeface="Monaco" pitchFamily="2" charset="77"/>
              <a:cs typeface="Monaco" pitchFamily="2" charset="77"/>
              <a:sym typeface="Monaco" pitchFamily="2" charset="77"/>
            </a:endParaRPr>
          </a:p>
          <a:p>
            <a:pPr marL="265649" indent="-265649" defTabSz="348245">
              <a:spcBef>
                <a:spcPts val="352"/>
              </a:spcBef>
            </a:pPr>
            <a:r>
              <a:rPr lang="en-US" altLang="en-US" sz="1898" dirty="0"/>
              <a:t>Can reorder by as many variables as you like!</a:t>
            </a:r>
          </a:p>
        </p:txBody>
      </p:sp>
      <p:pic>
        <p:nvPicPr>
          <p:cNvPr id="3" name="Picture 2" descr="Data transformation with dplyr – Introduction to Open Data ...">
            <a:extLst>
              <a:ext uri="{FF2B5EF4-FFF2-40B4-BE49-F238E27FC236}">
                <a16:creationId xmlns:a16="http://schemas.microsoft.com/office/drawing/2014/main" id="{D8F3397E-7F5D-F0E5-C485-E1DBB34E0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rrange() function in R from dplyr ▶️ [Order Rows]">
            <a:extLst>
              <a:ext uri="{FF2B5EF4-FFF2-40B4-BE49-F238E27FC236}">
                <a16:creationId xmlns:a16="http://schemas.microsoft.com/office/drawing/2014/main" id="{2C64A3D3-BAD8-22D0-111F-CB7AAC0AB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7959" y="3781973"/>
            <a:ext cx="4614041" cy="30760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C4D40BBF-C41D-5F8C-D29A-927AC5A82E19}"/>
              </a:ext>
            </a:extLst>
          </p:cNvPr>
          <p:cNvSpPr>
            <a:spLocks noGrp="1"/>
          </p:cNvSpPr>
          <p:nvPr>
            <p:ph type="title"/>
          </p:nvPr>
        </p:nvSpPr>
        <p:spPr/>
        <p:txBody>
          <a:bodyPr>
            <a:normAutofit/>
          </a:body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select() </a:t>
            </a:r>
            <a:r>
              <a:rPr lang="en-US" altLang="en-US" sz="4781"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781" dirty="0">
                <a:latin typeface="Aptos" panose="020B0004020202020204" pitchFamily="34" charset="0"/>
                <a:ea typeface="Monaco" pitchFamily="2" charset="77"/>
                <a:cs typeface="Monaco" pitchFamily="2" charset="77"/>
                <a:sym typeface="Monaco" pitchFamily="2" charset="77"/>
              </a:rPr>
              <a:t> </a:t>
            </a:r>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rename()</a:t>
            </a:r>
          </a:p>
        </p:txBody>
      </p:sp>
      <p:sp>
        <p:nvSpPr>
          <p:cNvPr id="2" name="Rectangle 2">
            <a:extLst>
              <a:ext uri="{FF2B5EF4-FFF2-40B4-BE49-F238E27FC236}">
                <a16:creationId xmlns:a16="http://schemas.microsoft.com/office/drawing/2014/main" id="{1BFFD394-159E-CAF9-85FB-DB066356B8FC}"/>
              </a:ext>
            </a:extLst>
          </p:cNvPr>
          <p:cNvSpPr>
            <a:spLocks noGrp="1"/>
          </p:cNvSpPr>
          <p:nvPr>
            <p:ph idx="1"/>
          </p:nvPr>
        </p:nvSpPr>
        <p:spPr>
          <a:xfrm>
            <a:off x="378373" y="1576552"/>
            <a:ext cx="8933793" cy="4665299"/>
          </a:xfrm>
        </p:spPr>
        <p:txBody>
          <a:bodyPr>
            <a:normAutofit fontScale="85000" lnSpcReduction="20000"/>
          </a:bodyPr>
          <a:lstStyle/>
          <a:p>
            <a:pPr eaLnBrk="1"/>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a:t> allows us to subset the data by selecting the columns/variables that we’re interested in. As before, the first argument is the </a:t>
            </a:r>
            <a:r>
              <a:rPr lang="en-US" altLang="en-US" dirty="0" err="1"/>
              <a:t>tibble</a:t>
            </a:r>
            <a:r>
              <a:rPr lang="en-US" altLang="en-US" dirty="0"/>
              <a:t>, and the subsequent arguments are the variables we wish to select.</a:t>
            </a:r>
          </a:p>
          <a:p>
            <a:pPr marL="0" indent="0" eaLnBrk="1">
              <a:buNone/>
            </a:pPr>
            <a:endParaRPr lang="en-US" altLang="en-US" dirty="0"/>
          </a:p>
          <a:p>
            <a:pPr marL="0" indent="0" eaLnBrk="1">
              <a:buNone/>
            </a:pPr>
            <a:r>
              <a:rPr lang="en-US" altLang="en-US" dirty="0"/>
              <a:t># select only date-related variables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year</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month</a:t>
            </a:r>
            <a:r>
              <a:rPr lang="en-US" altLang="en-US" dirty="0"/>
              <a:t>,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day</a:t>
            </a:r>
            <a:r>
              <a:rPr lang="en-US" altLang="en-US" dirty="0"/>
              <a:t>):</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year, month, day)</a:t>
            </a:r>
          </a:p>
          <a:p>
            <a:pPr lvl="1" eaLnBrk="1">
              <a:buFontTx/>
              <a:buChar char="‣"/>
            </a:pPr>
            <a:r>
              <a:rPr lang="en-AU" dirty="0"/>
              <a:t>more readable way to work with your data,  compared to  base R</a:t>
            </a:r>
          </a:p>
          <a:p>
            <a:pPr marL="457200" lvl="1" indent="0" eaLnBrk="1">
              <a:buNone/>
            </a:pPr>
            <a:r>
              <a:rPr lang="en-AU" dirty="0"/>
              <a:t>flights[, c('year', 'month', 'day')]</a:t>
            </a: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marL="457200" lvl="1" indent="0" eaLnBrk="1">
              <a:buNone/>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marL="0" indent="0">
              <a:buNone/>
            </a:pPr>
            <a:r>
              <a:rPr lang="en-US" altLang="en-US" dirty="0"/>
              <a:t>#select all variables between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year</a:t>
            </a:r>
            <a:r>
              <a:rPr lang="en-US" altLang="en-US" dirty="0"/>
              <a:t> and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day</a:t>
            </a:r>
            <a:r>
              <a:rPr lang="en-US" altLang="en-US" dirty="0"/>
              <a:t>, inclusive</a:t>
            </a: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year:day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marL="457200" lvl="1" indent="0" eaLnBrk="1">
              <a:buNone/>
            </a:pPr>
            <a:endParaRPr lang="en-US" altLang="en-US" dirty="0"/>
          </a:p>
          <a:p>
            <a:pPr marL="0" indent="0" eaLnBrk="1">
              <a:buNone/>
            </a:pPr>
            <a:r>
              <a:rPr lang="en-US" altLang="en-US" dirty="0"/>
              <a:t># select all variables except date-related variables:</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year:day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p:txBody>
      </p:sp>
      <p:pic>
        <p:nvPicPr>
          <p:cNvPr id="3" name="Picture 2" descr="Data transformation with dplyr – Introduction to Open Data ...">
            <a:extLst>
              <a:ext uri="{FF2B5EF4-FFF2-40B4-BE49-F238E27FC236}">
                <a16:creationId xmlns:a16="http://schemas.microsoft.com/office/drawing/2014/main" id="{95159067-ACFA-54B5-7908-7B207189B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elect() function in R from dplyr ▶️ [Keep or Drop Columns]">
            <a:extLst>
              <a:ext uri="{FF2B5EF4-FFF2-40B4-BE49-F238E27FC236}">
                <a16:creationId xmlns:a16="http://schemas.microsoft.com/office/drawing/2014/main" id="{F4A6232F-D5C5-2678-DA09-1DF7D41C6C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0109" y="3429000"/>
            <a:ext cx="3819197" cy="2546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788A813-4433-D712-5FAA-F8E1D0EF21F8}"/>
              </a:ext>
            </a:extLst>
          </p:cNvPr>
          <p:cNvSpPr>
            <a:spLocks noGrp="1"/>
          </p:cNvSpPr>
          <p:nvPr>
            <p:ph idx="1"/>
          </p:nvPr>
        </p:nvSpPr>
        <p:spPr>
          <a:xfrm>
            <a:off x="0" y="1825625"/>
            <a:ext cx="8996855" cy="4351338"/>
          </a:xfrm>
        </p:spPr>
        <p:txBody>
          <a:bodyPr>
            <a:normAutofit fontScale="92500" lnSpcReduction="10000"/>
          </a:bodyPr>
          <a:lstStyle/>
          <a:p>
            <a:pPr eaLnBrk="1"/>
            <a:r>
              <a:rPr lang="en-US" altLang="en-US" dirty="0"/>
              <a:t>Can also use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a:t> to rename variables.</a:t>
            </a:r>
          </a:p>
          <a:p>
            <a:pPr eaLnBrk="1"/>
            <a:r>
              <a:rPr lang="en-US" altLang="en-US" dirty="0"/>
              <a:t> Syntax is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select(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new.name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oldname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a:t>
            </a:r>
          </a:p>
          <a:p>
            <a:pPr marL="0" indent="0" eaLnBrk="1">
              <a:buNone/>
            </a:pPr>
            <a:endParaRPr lang="en-US" altLang="en-US"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eaLnBrk="1">
              <a:buNone/>
            </a:pPr>
            <a:r>
              <a:rPr lang="en-US" altLang="en-US" dirty="0"/>
              <a:t># E.g., variable name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tailnum</a:t>
            </a:r>
            <a:r>
              <a:rPr lang="en-US" altLang="en-US" dirty="0"/>
              <a:t> doesn’t match style of other                                          # variable names, so change it to match style: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eaLnBrk="1"/>
            <a:r>
              <a:rPr lang="en-US" altLang="en-US" dirty="0"/>
              <a:t>However, doing this produces a </a:t>
            </a:r>
            <a:r>
              <a:rPr lang="en-US" altLang="en-US" dirty="0" err="1"/>
              <a:t>tibble</a:t>
            </a:r>
            <a:r>
              <a:rPr lang="en-US" altLang="en-US" dirty="0"/>
              <a:t> with only the variable in question and drops the rest.</a:t>
            </a:r>
          </a:p>
          <a:p>
            <a:pPr marL="0" indent="0" eaLnBrk="1">
              <a:buNone/>
            </a:pPr>
            <a:r>
              <a:rPr lang="en-US" altLang="en-US" dirty="0"/>
              <a:t># Function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rename()</a:t>
            </a:r>
            <a:r>
              <a:rPr lang="en-US" altLang="en-US" dirty="0"/>
              <a:t> </a:t>
            </a:r>
            <a:r>
              <a:rPr lang="en-US" altLang="en-US" b="1" dirty="0"/>
              <a:t>renames variables without dropping        # the rest</a:t>
            </a:r>
            <a:r>
              <a:rPr lang="en-US" altLang="en-US" dirty="0"/>
              <a:t>. Syntax is the same: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rename(flights,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p:txBody>
      </p:sp>
      <p:sp>
        <p:nvSpPr>
          <p:cNvPr id="5" name="Rectangle 1">
            <a:extLst>
              <a:ext uri="{FF2B5EF4-FFF2-40B4-BE49-F238E27FC236}">
                <a16:creationId xmlns:a16="http://schemas.microsoft.com/office/drawing/2014/main" id="{86627295-71CD-9114-7137-31F11EBB90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select() </a:t>
            </a:r>
            <a:r>
              <a:rPr lang="en-US" altLang="en-US" sz="4781"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781" dirty="0">
                <a:latin typeface="Aptos" panose="020B0004020202020204" pitchFamily="34" charset="0"/>
                <a:ea typeface="Monaco" pitchFamily="2" charset="77"/>
                <a:cs typeface="Monaco" pitchFamily="2" charset="77"/>
                <a:sym typeface="Monaco" pitchFamily="2" charset="77"/>
              </a:rPr>
              <a:t> </a:t>
            </a:r>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rename()</a:t>
            </a:r>
          </a:p>
        </p:txBody>
      </p:sp>
      <p:pic>
        <p:nvPicPr>
          <p:cNvPr id="3" name="Picture 2" descr="Data transformation with dplyr – Introduction to Open Data ...">
            <a:extLst>
              <a:ext uri="{FF2B5EF4-FFF2-40B4-BE49-F238E27FC236}">
                <a16:creationId xmlns:a16="http://schemas.microsoft.com/office/drawing/2014/main" id="{2E59B948-1F8C-F012-3996-8AA60C38C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ename() and rename_with() functions from dplyr ▶️ [Rename Columns in R]">
            <a:extLst>
              <a:ext uri="{FF2B5EF4-FFF2-40B4-BE49-F238E27FC236}">
                <a16:creationId xmlns:a16="http://schemas.microsoft.com/office/drawing/2014/main" id="{EB8E7BA1-25D1-B42D-D886-C9CFEF633D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30"/>
          <a:stretch/>
        </p:blipFill>
        <p:spPr bwMode="auto">
          <a:xfrm>
            <a:off x="8494986" y="1870841"/>
            <a:ext cx="3697014" cy="2333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D98A9AA-9F0E-E5A0-7C62-484E58FE652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431831A7-B0B4-D0B4-EA09-4CB65C722050}"/>
              </a:ext>
            </a:extLst>
          </p:cNvPr>
          <p:cNvSpPr>
            <a:spLocks noGrp="1"/>
          </p:cNvSpPr>
          <p:nvPr>
            <p:ph idx="1"/>
          </p:nvPr>
        </p:nvSpPr>
        <p:spPr>
          <a:xfrm>
            <a:off x="838200" y="1825625"/>
            <a:ext cx="11190514" cy="4351338"/>
          </a:xfrm>
        </p:spPr>
        <p:txBody>
          <a:bodyPr>
            <a:normAutofit lnSpcReduction="10000"/>
          </a:bodyPr>
          <a:lstStyle/>
          <a:p>
            <a:pPr marL="171450" indent="-171450">
              <a:spcBef>
                <a:spcPts val="0"/>
              </a:spcBef>
            </a:pPr>
            <a:r>
              <a:rPr lang="en-GB" dirty="0">
                <a:latin typeface="Aptos" panose="020B0004020202020204" pitchFamily="34" charset="0"/>
                <a:ea typeface="Work Sans"/>
                <a:cs typeface="Work Sans"/>
                <a:sym typeface="Work Sans"/>
              </a:rPr>
              <a:t>H</a:t>
            </a:r>
            <a:r>
              <a:rPr lang="en" dirty="0" err="1">
                <a:latin typeface="Aptos" panose="020B0004020202020204" pitchFamily="34" charset="0"/>
                <a:ea typeface="Work Sans"/>
                <a:cs typeface="Work Sans"/>
                <a:sym typeface="Work Sans"/>
              </a:rPr>
              <a:t>elps</a:t>
            </a:r>
            <a:r>
              <a:rPr lang="en" dirty="0">
                <a:latin typeface="Aptos" panose="020B0004020202020204" pitchFamily="34" charset="0"/>
                <a:ea typeface="Work Sans"/>
                <a:cs typeface="Work Sans"/>
                <a:sym typeface="Work Sans"/>
              </a:rPr>
              <a:t> extract unique values from a variable.</a:t>
            </a:r>
          </a:p>
          <a:p>
            <a:pPr marL="171450" indent="-171450">
              <a:spcBef>
                <a:spcPts val="0"/>
              </a:spcBef>
            </a:pPr>
            <a:r>
              <a:rPr lang="en" dirty="0">
                <a:latin typeface="Aptos" panose="020B0004020202020204" pitchFamily="34" charset="0"/>
              </a:rPr>
              <a:t>Syntax: </a:t>
            </a:r>
            <a:r>
              <a:rPr lang="en" dirty="0">
                <a:solidFill>
                  <a:srgbClr val="0076BA"/>
                </a:solidFill>
                <a:latin typeface="Aptos" panose="020B0004020202020204" pitchFamily="34" charset="0"/>
              </a:rPr>
              <a:t>distinct(</a:t>
            </a:r>
            <a:r>
              <a:rPr lang="en" dirty="0" err="1">
                <a:solidFill>
                  <a:srgbClr val="0076BA"/>
                </a:solidFill>
                <a:latin typeface="Aptos" panose="020B0004020202020204" pitchFamily="34" charset="0"/>
              </a:rPr>
              <a:t>dataset,by</a:t>
            </a:r>
            <a:r>
              <a:rPr lang="en" dirty="0">
                <a:solidFill>
                  <a:srgbClr val="0076BA"/>
                </a:solidFill>
                <a:latin typeface="Aptos" panose="020B0004020202020204" pitchFamily="34" charset="0"/>
              </a:rPr>
              <a:t>=column1)</a:t>
            </a:r>
          </a:p>
          <a:p>
            <a:pPr marL="0" indent="0">
              <a:spcBef>
                <a:spcPts val="0"/>
              </a:spcBef>
              <a:buNone/>
            </a:pPr>
            <a:endParaRPr lang="en" dirty="0">
              <a:solidFill>
                <a:srgbClr val="0076BA"/>
              </a:solidFill>
              <a:latin typeface="Aptos" panose="020B0004020202020204" pitchFamily="34" charset="0"/>
            </a:endParaRPr>
          </a:p>
          <a:p>
            <a:pPr marL="0" indent="0" eaLnBrk="1">
              <a:buNone/>
            </a:pPr>
            <a:r>
              <a:rPr lang="en-US" altLang="en-US" dirty="0"/>
              <a:t># E.g., variable name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tailnum</a:t>
            </a:r>
            <a:r>
              <a:rPr lang="en-US" altLang="en-US" dirty="0"/>
              <a:t> doesn’t match style of other                             # variable names, so change it to match style: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select(flights,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a:p>
            <a:pPr eaLnBrk="1"/>
            <a:r>
              <a:rPr lang="en-US" altLang="en-US" dirty="0"/>
              <a:t>However, doing this produces a </a:t>
            </a:r>
            <a:r>
              <a:rPr lang="en-US" altLang="en-US" dirty="0" err="1"/>
              <a:t>tibble</a:t>
            </a:r>
            <a:r>
              <a:rPr lang="en-US" altLang="en-US" dirty="0"/>
              <a:t> with only the variable in question and drops the rest.</a:t>
            </a:r>
          </a:p>
          <a:p>
            <a:pPr marL="0" indent="0" eaLnBrk="1">
              <a:buNone/>
            </a:pPr>
            <a:r>
              <a:rPr lang="en-US" altLang="en-US" dirty="0"/>
              <a:t># Function </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rename()</a:t>
            </a:r>
            <a:r>
              <a:rPr lang="en-US" altLang="en-US" dirty="0"/>
              <a:t> </a:t>
            </a:r>
            <a:r>
              <a:rPr lang="en-US" altLang="en-US" b="1" dirty="0"/>
              <a:t>renames variables without dropping the rest</a:t>
            </a:r>
            <a:r>
              <a:rPr lang="en-US" altLang="en-US" dirty="0"/>
              <a:t>.       # Syntax is the same:</a:t>
            </a:r>
          </a:p>
          <a:p>
            <a:pPr lvl="1" eaLnBrk="1">
              <a:buFontTx/>
              <a:buChar char="‣"/>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rename(flights,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tail_num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p>
        </p:txBody>
      </p:sp>
      <p:sp>
        <p:nvSpPr>
          <p:cNvPr id="5" name="Rectangle 1">
            <a:extLst>
              <a:ext uri="{FF2B5EF4-FFF2-40B4-BE49-F238E27FC236}">
                <a16:creationId xmlns:a16="http://schemas.microsoft.com/office/drawing/2014/main" id="{EA08D739-6BDC-C566-646B-54EF82F5A76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rPr>
              <a:t>distinct()</a:t>
            </a:r>
          </a:p>
        </p:txBody>
      </p:sp>
      <p:pic>
        <p:nvPicPr>
          <p:cNvPr id="3" name="Picture 2" descr="Data transformation with dplyr – Introduction to Open Data ...">
            <a:extLst>
              <a:ext uri="{FF2B5EF4-FFF2-40B4-BE49-F238E27FC236}">
                <a16:creationId xmlns:a16="http://schemas.microsoft.com/office/drawing/2014/main" id="{9FB0B462-59AE-E0C9-B80F-D88C53B82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977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D5951EC-FAE3-E719-244E-D134D210E5E4}"/>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E0FFA6C-F350-944D-7005-F211F85DB328}"/>
              </a:ext>
            </a:extLst>
          </p:cNvPr>
          <p:cNvSpPr>
            <a:spLocks noGrp="1"/>
          </p:cNvSpPr>
          <p:nvPr>
            <p:ph idx="1"/>
          </p:nvPr>
        </p:nvSpPr>
        <p:spPr>
          <a:xfrm>
            <a:off x="0" y="1731031"/>
            <a:ext cx="9732579" cy="5032375"/>
          </a:xfrm>
        </p:spPr>
        <p:txBody>
          <a:bodyPr>
            <a:normAutofit/>
          </a:bodyPr>
          <a:lstStyle/>
          <a:p>
            <a:pPr marL="283507" indent="-283507" defTabSz="372801">
              <a:spcBef>
                <a:spcPts val="422"/>
              </a:spcBef>
            </a:pP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mutate()</a:t>
            </a:r>
            <a:r>
              <a:rPr lang="en-US" altLang="en-US" sz="2039" dirty="0"/>
              <a:t> </a:t>
            </a:r>
            <a:r>
              <a:rPr lang="en-US" altLang="en-US" sz="2039" b="1" dirty="0"/>
              <a:t>adds new columns that are functions of existing columns</a:t>
            </a:r>
            <a:r>
              <a:rPr lang="en-US" altLang="en-US" sz="2039" dirty="0"/>
              <a:t>. </a:t>
            </a:r>
          </a:p>
          <a:p>
            <a:pPr marL="283507" indent="-283507" defTabSz="372801">
              <a:spcBef>
                <a:spcPts val="422"/>
              </a:spcBef>
            </a:pPr>
            <a:r>
              <a:rPr lang="en-US" altLang="en-US" sz="2039" dirty="0"/>
              <a:t>Syntax: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mutate(</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new_var</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 = </a:t>
            </a:r>
            <a:r>
              <a:rPr lang="en-US" altLang="en-US" sz="2039" dirty="0" err="1">
                <a:solidFill>
                  <a:srgbClr val="0076BA"/>
                </a:solidFill>
                <a:latin typeface="Aptos" panose="020B0004020202020204" pitchFamily="34" charset="0"/>
                <a:ea typeface="Monaco" pitchFamily="2" charset="77"/>
                <a:cs typeface="Monaco" pitchFamily="2" charset="77"/>
                <a:sym typeface="Monaco" pitchFamily="2" charset="77"/>
              </a:rPr>
              <a:t>func_old_vars</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a:t>
            </a:r>
          </a:p>
          <a:p>
            <a:pPr marL="283508" lvl="1" indent="0" defTabSz="372801">
              <a:spcBef>
                <a:spcPts val="422"/>
              </a:spcBef>
              <a:buNone/>
            </a:pPr>
            <a:endPar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endParaRPr>
          </a:p>
          <a:p>
            <a:pPr marL="0" indent="0" defTabSz="372801">
              <a:spcBef>
                <a:spcPts val="422"/>
              </a:spcBef>
              <a:buNone/>
            </a:pPr>
            <a:r>
              <a:rPr lang="en-US" altLang="en-US" sz="2039" dirty="0"/>
              <a:t># E.g., add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gain</a:t>
            </a:r>
            <a:r>
              <a:rPr lang="en-US" altLang="en-US" sz="2039" dirty="0"/>
              <a:t> variable that gives amount of time exceeding scheduled time in the # air, and speed variable in mph:</a:t>
            </a:r>
          </a:p>
          <a:p>
            <a:pPr marL="568132" lvl="1" indent="-284624" defTabSz="372801">
              <a:spcBef>
                <a:spcPts val="422"/>
              </a:spcBef>
              <a:buFontTx/>
              <a:buChar char="‣"/>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mutate(flights,</a:t>
            </a:r>
          </a:p>
          <a:p>
            <a:pPr marL="283508" lvl="1" indent="0" defTabSz="372801">
              <a:spcBef>
                <a:spcPts val="422"/>
              </a:spcBef>
              <a:buNone/>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gain = </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a:t>
            </a:r>
          </a:p>
          <a:p>
            <a:pPr marL="283508" lvl="1" indent="0" defTabSz="372801">
              <a:spcBef>
                <a:spcPts val="422"/>
              </a:spcBef>
              <a:buNone/>
            </a:pP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speed = distance/</a:t>
            </a:r>
            <a:r>
              <a:rPr lang="en-US" altLang="en-US" sz="2039" dirty="0" err="1">
                <a:solidFill>
                  <a:srgbClr val="FF0000"/>
                </a:solidFill>
                <a:latin typeface="Aptos" panose="020B0004020202020204" pitchFamily="34" charset="0"/>
                <a:ea typeface="Monaco" pitchFamily="2" charset="77"/>
                <a:cs typeface="Monaco" pitchFamily="2" charset="77"/>
                <a:sym typeface="Monaco" pitchFamily="2" charset="77"/>
              </a:rPr>
              <a:t>air_time</a:t>
            </a:r>
            <a:r>
              <a:rPr lang="en-US" altLang="en-US" sz="2039" dirty="0">
                <a:solidFill>
                  <a:srgbClr val="FF0000"/>
                </a:solidFill>
                <a:latin typeface="Aptos" panose="020B0004020202020204" pitchFamily="34" charset="0"/>
                <a:ea typeface="Monaco" pitchFamily="2" charset="77"/>
                <a:cs typeface="Monaco" pitchFamily="2" charset="77"/>
                <a:sym typeface="Monaco" pitchFamily="2" charset="77"/>
              </a:rPr>
              <a:t> * 60)</a:t>
            </a:r>
          </a:p>
          <a:p>
            <a:pPr marL="283508" lvl="1" indent="0" defTabSz="372801">
              <a:spcBef>
                <a:spcPts val="422"/>
              </a:spcBef>
              <a:buNone/>
            </a:pPr>
            <a:r>
              <a:rPr lang="en-US" altLang="en-US" sz="2039" dirty="0">
                <a:latin typeface="Aptos" panose="020B0004020202020204" pitchFamily="34" charset="0"/>
                <a:ea typeface="Monaco" pitchFamily="2" charset="77"/>
                <a:cs typeface="Monaco" pitchFamily="2" charset="77"/>
                <a:sym typeface="Monaco" pitchFamily="2" charset="77"/>
              </a:rPr>
              <a:t>Hard to see right? What function could you add to see the data frame?</a:t>
            </a:r>
          </a:p>
          <a:p>
            <a:pPr marL="283508" lvl="1" indent="0" defTabSz="372801">
              <a:spcBef>
                <a:spcPts val="422"/>
              </a:spcBef>
              <a:buNone/>
            </a:pPr>
            <a:endPar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endParaRPr>
          </a:p>
          <a:p>
            <a:pPr marL="283507" indent="-283507" defTabSz="372801">
              <a:spcBef>
                <a:spcPts val="422"/>
              </a:spcBef>
            </a:pPr>
            <a:r>
              <a:rPr lang="en-US" altLang="en-US" sz="2039" dirty="0"/>
              <a:t>Subsequent new variables in the same command can refer  to previous new variables created.</a:t>
            </a:r>
          </a:p>
          <a:p>
            <a:pPr marL="0" indent="0" defTabSz="372801">
              <a:spcBef>
                <a:spcPts val="422"/>
              </a:spcBef>
              <a:buNone/>
            </a:pPr>
            <a:endParaRPr lang="en-US" altLang="en-US" sz="2039" dirty="0"/>
          </a:p>
          <a:p>
            <a:pPr marL="283507" indent="-283507" defTabSz="372801">
              <a:spcBef>
                <a:spcPts val="422"/>
              </a:spcBef>
            </a:pPr>
            <a:r>
              <a:rPr lang="en-US" altLang="en-US" sz="2039" dirty="0"/>
              <a:t>If you only want to </a:t>
            </a:r>
            <a:r>
              <a:rPr lang="en-US" altLang="en-US" sz="2039" b="1" dirty="0"/>
              <a:t>keep the new variables</a:t>
            </a:r>
            <a:r>
              <a:rPr lang="en-US" altLang="en-US" sz="2039" dirty="0"/>
              <a:t> use </a:t>
            </a:r>
            <a:r>
              <a:rPr lang="en-US" altLang="en-US" sz="2039" dirty="0">
                <a:solidFill>
                  <a:srgbClr val="0076BA"/>
                </a:solidFill>
                <a:latin typeface="Aptos" panose="020B0004020202020204" pitchFamily="34" charset="0"/>
                <a:ea typeface="Monaco" pitchFamily="2" charset="77"/>
                <a:cs typeface="Monaco" pitchFamily="2" charset="77"/>
                <a:sym typeface="Monaco" pitchFamily="2" charset="77"/>
              </a:rPr>
              <a:t>transmute()</a:t>
            </a:r>
            <a:r>
              <a:rPr lang="en-US" altLang="en-US" sz="2039" dirty="0"/>
              <a:t> with the same syntax.</a:t>
            </a:r>
          </a:p>
          <a:p>
            <a:pPr lvl="1" eaLnBrk="1">
              <a:buFontTx/>
              <a:buChar char="‣"/>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p:txBody>
      </p:sp>
      <p:sp>
        <p:nvSpPr>
          <p:cNvPr id="5" name="Rectangle 1">
            <a:extLst>
              <a:ext uri="{FF2B5EF4-FFF2-40B4-BE49-F238E27FC236}">
                <a16:creationId xmlns:a16="http://schemas.microsoft.com/office/drawing/2014/main" id="{1A734C08-835F-0465-2A3F-C717AEAADE2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352710"/>
            <a:r>
              <a:rPr lang="en-US" altLang="en-US" sz="4800" dirty="0">
                <a:solidFill>
                  <a:srgbClr val="0076BA"/>
                </a:solidFill>
                <a:latin typeface="Aptos" panose="020B0004020202020204" pitchFamily="34" charset="0"/>
                <a:ea typeface="Monaco" pitchFamily="2" charset="77"/>
                <a:cs typeface="Monaco" pitchFamily="2" charset="77"/>
                <a:sym typeface="Monaco" pitchFamily="2" charset="77"/>
              </a:rPr>
              <a:t>mutate() </a:t>
            </a:r>
            <a:r>
              <a:rPr lang="en-US" altLang="en-US" sz="4800" dirty="0">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rPr>
              <a:t>and</a:t>
            </a:r>
            <a:r>
              <a:rPr lang="en-US" altLang="en-US" sz="4800" dirty="0">
                <a:solidFill>
                  <a:srgbClr val="0076BA"/>
                </a:solidFill>
                <a:latin typeface="Aptos" panose="020B0004020202020204" pitchFamily="34" charset="0"/>
                <a:ea typeface="Monaco" pitchFamily="2" charset="77"/>
                <a:cs typeface="Monaco" pitchFamily="2" charset="77"/>
                <a:sym typeface="Monaco" pitchFamily="2" charset="77"/>
              </a:rPr>
              <a:t> transmute()</a:t>
            </a:r>
            <a:endParaRPr lang="en-US" altLang="en-US" sz="4781" dirty="0">
              <a:solidFill>
                <a:srgbClr val="0076BA"/>
              </a:solidFill>
              <a:latin typeface="Aptos" panose="020B0004020202020204" pitchFamily="34" charset="0"/>
              <a:ea typeface="Monaco" pitchFamily="2" charset="77"/>
              <a:cs typeface="Monaco" pitchFamily="2" charset="77"/>
              <a:sym typeface="Monaco" pitchFamily="2" charset="77"/>
            </a:endParaRPr>
          </a:p>
        </p:txBody>
      </p:sp>
      <p:pic>
        <p:nvPicPr>
          <p:cNvPr id="3" name="Picture 2" descr="Data transformation with dplyr – Introduction to Open Data ...">
            <a:extLst>
              <a:ext uri="{FF2B5EF4-FFF2-40B4-BE49-F238E27FC236}">
                <a16:creationId xmlns:a16="http://schemas.microsoft.com/office/drawing/2014/main" id="{27024BC1-B098-F39B-920E-918E0A110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utate() function from dplyr ▶️ [Create and Modify Columns in R]">
            <a:extLst>
              <a:ext uri="{FF2B5EF4-FFF2-40B4-BE49-F238E27FC236}">
                <a16:creationId xmlns:a16="http://schemas.microsoft.com/office/drawing/2014/main" id="{FA3FB922-7CBB-A6D3-5962-7CF872CAE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4948" y="3208283"/>
            <a:ext cx="2997360" cy="199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77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0DA491BD-283A-75F3-C365-2BAA0812FDE6}"/>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p>
        </p:txBody>
      </p:sp>
      <p:sp>
        <p:nvSpPr>
          <p:cNvPr id="2" name="Rectangle 2">
            <a:extLst>
              <a:ext uri="{FF2B5EF4-FFF2-40B4-BE49-F238E27FC236}">
                <a16:creationId xmlns:a16="http://schemas.microsoft.com/office/drawing/2014/main" id="{08C835E6-80FC-E50F-8B0B-0B99BF22E168}"/>
              </a:ext>
            </a:extLst>
          </p:cNvPr>
          <p:cNvSpPr>
            <a:spLocks noGrp="1"/>
          </p:cNvSpPr>
          <p:nvPr>
            <p:ph idx="1"/>
          </p:nvPr>
        </p:nvSpPr>
        <p:spPr>
          <a:xfrm>
            <a:off x="0" y="1636223"/>
            <a:ext cx="8808044" cy="4420195"/>
          </a:xfrm>
        </p:spPr>
        <p:txBody>
          <a:bodyPr/>
          <a:lstStyle/>
          <a:p>
            <a:pPr eaLnBrk="1"/>
            <a:r>
              <a:rPr lang="en-US" altLang="en-US" dirty="0"/>
              <a:t>Collapses data frames to a single row. </a:t>
            </a:r>
          </a:p>
          <a:p>
            <a:pPr eaLnBrk="1"/>
            <a:r>
              <a:rPr lang="en-US" altLang="en-US" dirty="0"/>
              <a:t>Syntax is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entry_name</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=function)</a:t>
            </a:r>
          </a:p>
          <a:p>
            <a:pPr marL="0" indent="0" eaLnBrk="1">
              <a:buNone/>
            </a:pPr>
            <a:r>
              <a:rPr lang="en-US" altLang="en-US" dirty="0"/>
              <a:t># E.g., determine mean and standard deviation of departure        # delay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dep_delay</a:t>
            </a:r>
            <a:r>
              <a:rPr lang="en-US" altLang="en-US" dirty="0"/>
              <a:t>):</a:t>
            </a:r>
          </a:p>
          <a:p>
            <a:pPr lvl="1" eaLnBrk="1">
              <a:buFontTx/>
              <a:buChar char="‣"/>
            </a:pP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(flights,</a:t>
            </a:r>
          </a:p>
          <a:p>
            <a:pPr marL="457200" lvl="1" indent="0" eaLnBrk="1">
              <a:buNone/>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mean_dep_delay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=T),</a:t>
            </a:r>
          </a:p>
          <a:p>
            <a:pPr marL="457200" lvl="1" indent="0" eaLnBrk="1">
              <a:buNone/>
            </a:pP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sd_dep_delay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sd</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dirty="0">
                <a:solidFill>
                  <a:srgbClr val="FF0000"/>
                </a:solidFill>
                <a:latin typeface="Aptos" panose="020B0004020202020204" pitchFamily="34" charset="0"/>
                <a:ea typeface="Monaco" pitchFamily="2" charset="77"/>
                <a:cs typeface="Monaco" pitchFamily="2" charset="77"/>
                <a:sym typeface="Monaco" pitchFamily="2" charset="77"/>
              </a:rPr>
              <a:t>=T))</a:t>
            </a:r>
          </a:p>
          <a:p>
            <a:pPr marL="457200" lvl="1" indent="0" eaLnBrk="1">
              <a:buNone/>
            </a:pPr>
            <a:endParaRPr lang="en-US" altLang="en-US" dirty="0">
              <a:solidFill>
                <a:srgbClr val="FF0000"/>
              </a:solidFill>
              <a:latin typeface="Aptos" panose="020B0004020202020204" pitchFamily="34" charset="0"/>
              <a:ea typeface="Monaco" pitchFamily="2" charset="77"/>
              <a:cs typeface="Monaco" pitchFamily="2" charset="77"/>
              <a:sym typeface="Monaco" pitchFamily="2" charset="77"/>
            </a:endParaRPr>
          </a:p>
          <a:p>
            <a:pPr eaLnBrk="1"/>
            <a:r>
              <a:rPr lang="en-US" altLang="en-US" dirty="0"/>
              <a:t>Alone this is useless until we touch upon the </a:t>
            </a:r>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dirty="0"/>
              <a:t> function.</a:t>
            </a:r>
          </a:p>
        </p:txBody>
      </p:sp>
      <p:pic>
        <p:nvPicPr>
          <p:cNvPr id="3" name="Picture 2" descr="Data transformation with dplyr – Introduction to Open Data ...">
            <a:extLst>
              <a:ext uri="{FF2B5EF4-FFF2-40B4-BE49-F238E27FC236}">
                <a16:creationId xmlns:a16="http://schemas.microsoft.com/office/drawing/2014/main" id="{2DDB7C70-8145-AF3E-D16E-FF4D100C4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ummarise() function from dplyr ▶️ [Create Statistical Summaries in R]">
            <a:extLst>
              <a:ext uri="{FF2B5EF4-FFF2-40B4-BE49-F238E27FC236}">
                <a16:creationId xmlns:a16="http://schemas.microsoft.com/office/drawing/2014/main" id="{2EDDC3E1-2C4E-35B1-01EF-58CC845E5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4173" y="2711670"/>
            <a:ext cx="3507827" cy="2338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2ABAFBD7-D654-9DED-D3AA-1DE64E8202D1}"/>
              </a:ext>
            </a:extLst>
          </p:cNvPr>
          <p:cNvSpPr>
            <a:spLocks noGrp="1"/>
          </p:cNvSpPr>
          <p:nvPr>
            <p:ph type="title"/>
          </p:nvPr>
        </p:nvSpPr>
        <p:spPr/>
        <p:txBody>
          <a:bodyPr/>
          <a:lstStyle/>
          <a:p>
            <a:pPr eaLnBrk="1"/>
            <a:r>
              <a:rPr lang="en-US" altLang="en-US"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dirty="0">
                <a:solidFill>
                  <a:srgbClr val="0076BA"/>
                </a:solidFill>
                <a:latin typeface="Aptos" panose="020B0004020202020204" pitchFamily="34" charset="0"/>
                <a:ea typeface="Monaco" pitchFamily="2" charset="77"/>
                <a:cs typeface="Monaco" pitchFamily="2" charset="77"/>
                <a:sym typeface="Monaco" pitchFamily="2" charset="77"/>
              </a:rPr>
              <a:t>()</a:t>
            </a:r>
          </a:p>
        </p:txBody>
      </p:sp>
      <p:sp>
        <p:nvSpPr>
          <p:cNvPr id="2" name="Rectangle 2">
            <a:extLst>
              <a:ext uri="{FF2B5EF4-FFF2-40B4-BE49-F238E27FC236}">
                <a16:creationId xmlns:a16="http://schemas.microsoft.com/office/drawing/2014/main" id="{E1B42E4B-E030-80B2-8FE7-0B0246D17693}"/>
              </a:ext>
            </a:extLst>
          </p:cNvPr>
          <p:cNvSpPr>
            <a:spLocks noGrp="1"/>
          </p:cNvSpPr>
          <p:nvPr>
            <p:ph idx="1"/>
          </p:nvPr>
        </p:nvSpPr>
        <p:spPr>
          <a:xfrm>
            <a:off x="357351" y="1825625"/>
            <a:ext cx="11736677" cy="4351338"/>
          </a:xfrm>
        </p:spPr>
        <p:txBody>
          <a:bodyPr>
            <a:normAutofit/>
          </a:bodyPr>
          <a:lstStyle/>
          <a:p>
            <a:pPr marL="296902" indent="-296902" defTabSz="389544">
              <a:spcBef>
                <a:spcPts val="422"/>
              </a:spcBef>
            </a:pPr>
            <a:r>
              <a:rPr lang="en-US" altLang="en-US" sz="2109" dirty="0"/>
              <a:t>Groups data set into multiple subsets. </a:t>
            </a:r>
          </a:p>
          <a:p>
            <a:pPr marL="296902" indent="-296902" defTabSz="389544">
              <a:spcBef>
                <a:spcPts val="422"/>
              </a:spcBef>
            </a:pPr>
            <a:r>
              <a:rPr lang="en-US" altLang="en-US" sz="2109" dirty="0"/>
              <a:t>Syntax is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tibble</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grouping_var</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a:t>
            </a:r>
            <a:r>
              <a:rPr lang="en-US" altLang="en-US" sz="2109" dirty="0"/>
              <a:t>.</a:t>
            </a:r>
          </a:p>
          <a:p>
            <a:pPr marL="0" indent="0" defTabSz="389544">
              <a:spcBef>
                <a:spcPts val="422"/>
              </a:spcBef>
              <a:buNone/>
            </a:pPr>
            <a:endParaRPr lang="en-US" altLang="en-US" sz="2109" dirty="0"/>
          </a:p>
          <a:p>
            <a:pPr marL="296902" indent="-296902" defTabSz="389544">
              <a:spcBef>
                <a:spcPts val="422"/>
              </a:spcBef>
            </a:pPr>
            <a:r>
              <a:rPr lang="en-US" altLang="en-US" sz="2109" dirty="0"/>
              <a:t>The resulting </a:t>
            </a:r>
            <a:r>
              <a:rPr lang="en-US" altLang="en-US" sz="2109" dirty="0" err="1"/>
              <a:t>tibble</a:t>
            </a:r>
            <a:r>
              <a:rPr lang="en-US" altLang="en-US" sz="2109" dirty="0"/>
              <a:t> includes the grouping variable in the </a:t>
            </a:r>
            <a:r>
              <a:rPr lang="en-US" altLang="en-US" sz="2109" dirty="0" err="1"/>
              <a:t>tibble</a:t>
            </a:r>
            <a:r>
              <a:rPr lang="en-US" altLang="en-US" sz="2109" dirty="0"/>
              <a:t> heading with the number of groups.</a:t>
            </a:r>
          </a:p>
          <a:p>
            <a:pPr marL="0" indent="0" defTabSz="389544">
              <a:spcBef>
                <a:spcPts val="422"/>
              </a:spcBef>
              <a:buNone/>
            </a:pPr>
            <a:endParaRPr lang="en-US" altLang="en-US" sz="2109" dirty="0"/>
          </a:p>
          <a:p>
            <a:pPr marL="0" indent="0" defTabSz="389544">
              <a:spcBef>
                <a:spcPts val="422"/>
              </a:spcBef>
              <a:buNone/>
            </a:pPr>
            <a:r>
              <a:rPr lang="en-US" altLang="en-US" sz="2109" dirty="0"/>
              <a:t># E.g., group flights data by tail number (</a:t>
            </a:r>
            <a:r>
              <a:rPr lang="en-US" altLang="en-US" sz="2109" dirty="0" err="1">
                <a:solidFill>
                  <a:srgbClr val="0076BA"/>
                </a:solidFill>
                <a:latin typeface="Aptos" panose="020B0004020202020204" pitchFamily="34" charset="0"/>
                <a:ea typeface="Monaco" pitchFamily="2" charset="77"/>
                <a:cs typeface="Monaco" pitchFamily="2" charset="77"/>
                <a:sym typeface="Monaco" pitchFamily="2" charset="77"/>
              </a:rPr>
              <a:t>tailnum</a:t>
            </a:r>
            <a:r>
              <a:rPr lang="en-US" altLang="en-US" sz="2109" dirty="0"/>
              <a:t>):</a:t>
            </a:r>
            <a:endPar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endParaRP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1)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by_tailnum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&lt;-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endPar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endParaRPr>
          </a:p>
          <a:p>
            <a:pPr marL="296901" lvl="1" indent="0" defTabSz="389544">
              <a:spcBef>
                <a:spcPts val="422"/>
              </a:spcBef>
              <a:buNone/>
            </a:pPr>
            <a:endPar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endParaRP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2)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by_tailnum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mean_dep_delay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=T),</a:t>
            </a:r>
          </a:p>
          <a:p>
            <a:pPr marL="296901" lvl="1" indent="0" defTabSz="389544">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sd_dep_delay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sd</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=T))</a:t>
            </a:r>
          </a:p>
        </p:txBody>
      </p:sp>
      <p:pic>
        <p:nvPicPr>
          <p:cNvPr id="3" name="Picture 2" descr="Data transformation with dplyr – Introduction to Open Data ...">
            <a:extLst>
              <a:ext uri="{FF2B5EF4-FFF2-40B4-BE49-F238E27FC236}">
                <a16:creationId xmlns:a16="http://schemas.microsoft.com/office/drawing/2014/main" id="{5099BCBB-8107-40A3-86D6-04A4DAEEB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73F4952-1BFD-EE5C-3F24-40A5510C4B2E}"/>
              </a:ext>
            </a:extLst>
          </p:cNvPr>
          <p:cNvSpPr>
            <a:spLocks noGrp="1"/>
          </p:cNvSpPr>
          <p:nvPr>
            <p:ph idx="1"/>
          </p:nvPr>
        </p:nvSpPr>
        <p:spPr>
          <a:xfrm>
            <a:off x="252249" y="1053703"/>
            <a:ext cx="9746026" cy="4749478"/>
          </a:xfrm>
        </p:spPr>
        <p:txBody>
          <a:bodyPr>
            <a:normAutofit/>
          </a:bodyPr>
          <a:lstStyle/>
          <a:p>
            <a:pPr marL="299134" indent="-299134" defTabSz="394009">
              <a:spcBef>
                <a:spcPts val="422"/>
              </a:spcBef>
            </a:pPr>
            <a:r>
              <a:rPr lang="en-US" altLang="en-US" sz="2109" dirty="0"/>
              <a:t>All of these functions work fine on their own. But if we want to string together multiple </a:t>
            </a:r>
            <a:r>
              <a:rPr lang="en-US" altLang="en-US" sz="2109" dirty="0" err="1"/>
              <a:t>dplyr</a:t>
            </a:r>
            <a:r>
              <a:rPr lang="en-US" altLang="en-US" sz="2109" dirty="0"/>
              <a:t> commands and result in one </a:t>
            </a:r>
            <a:r>
              <a:rPr lang="en-US" altLang="en-US" sz="2109" dirty="0" err="1"/>
              <a:t>tibble</a:t>
            </a:r>
            <a:r>
              <a:rPr lang="en-US" altLang="en-US" sz="2109" dirty="0"/>
              <a:t>, we have to save our objects at each step of the way.</a:t>
            </a:r>
          </a:p>
          <a:p>
            <a:pPr marL="0" indent="0" defTabSz="394009">
              <a:spcBef>
                <a:spcPts val="422"/>
              </a:spcBef>
              <a:buNone/>
            </a:pPr>
            <a:endParaRPr lang="en-US" altLang="en-US" sz="2109" dirty="0"/>
          </a:p>
          <a:p>
            <a:pPr marL="0" indent="0" defTabSz="394009">
              <a:spcBef>
                <a:spcPts val="422"/>
              </a:spcBef>
              <a:buNone/>
            </a:pPr>
            <a:r>
              <a:rPr lang="en-US" altLang="en-US" sz="2109" dirty="0"/>
              <a:t># create a </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109" dirty="0"/>
              <a:t> </a:t>
            </a:r>
            <a:r>
              <a:rPr lang="en-US" altLang="en-US" sz="2109" dirty="0" err="1"/>
              <a:t>tibble</a:t>
            </a:r>
            <a:r>
              <a:rPr lang="en-US" altLang="en-US" sz="2109" dirty="0"/>
              <a:t> that displays only average departure and arrival delays for   # days on which either of those averages are greater than 30 minutes:</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A1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year, month, day)</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 select(A1,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A3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T),</a:t>
            </a:r>
          </a:p>
          <a:p>
            <a:pPr marL="299134" lvl="1" indent="0" defTabSz="394009">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A4 = filter(A3,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p:txBody>
      </p:sp>
      <p:pic>
        <p:nvPicPr>
          <p:cNvPr id="3" name="Picture 2" descr="Data transformation with dplyr – Introduction to Open Data ...">
            <a:extLst>
              <a:ext uri="{FF2B5EF4-FFF2-40B4-BE49-F238E27FC236}">
                <a16:creationId xmlns:a16="http://schemas.microsoft.com/office/drawing/2014/main" id="{AD8206F0-A2CA-1D97-4BBC-841F1B7AD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34AAB642-D6A0-EBF2-26EF-A98B53541F40}"/>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grpSp>
        <p:nvGrpSpPr>
          <p:cNvPr id="4" name="Group 3">
            <a:extLst>
              <a:ext uri="{FF2B5EF4-FFF2-40B4-BE49-F238E27FC236}">
                <a16:creationId xmlns:a16="http://schemas.microsoft.com/office/drawing/2014/main" id="{FCF04C38-47CD-F9AA-CA65-C06239A16AD7}"/>
              </a:ext>
            </a:extLst>
          </p:cNvPr>
          <p:cNvGrpSpPr/>
          <p:nvPr/>
        </p:nvGrpSpPr>
        <p:grpSpPr>
          <a:xfrm>
            <a:off x="7064829" y="1676400"/>
            <a:ext cx="7855131" cy="5181600"/>
            <a:chOff x="6897189" y="1676400"/>
            <a:chExt cx="7855131" cy="5181600"/>
          </a:xfrm>
        </p:grpSpPr>
        <p:pic>
          <p:nvPicPr>
            <p:cNvPr id="2052" name="Picture 4" descr="Image of a pipe in R with crossed out text below it reading 'This is not a pipe' in French, in reference to Magritte's painting called 'The Treachery of Images'. There is text on top that says 'This is a pipe.'">
              <a:extLst>
                <a:ext uri="{FF2B5EF4-FFF2-40B4-BE49-F238E27FC236}">
                  <a16:creationId xmlns:a16="http://schemas.microsoft.com/office/drawing/2014/main" id="{A8ED736A-32BA-0C58-6CCA-92D2CFBA2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189" y="3848100"/>
              <a:ext cx="40132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37,800+ Cape Stock Photos, Pictures &amp; Royalty-Free Images - iStock |  Superhero cape, Superhero, Hero cape">
              <a:extLst>
                <a:ext uri="{FF2B5EF4-FFF2-40B4-BE49-F238E27FC236}">
                  <a16:creationId xmlns:a16="http://schemas.microsoft.com/office/drawing/2014/main" id="{67E855BA-BA1B-54EA-2D7F-2054AA16B55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804" b="89951" l="3595" r="95588">
                          <a14:foregroundMark x1="7843" y1="59804" x2="8170" y2="43382"/>
                          <a14:foregroundMark x1="88889" y1="59314" x2="94935" y2="56863"/>
                          <a14:foregroundMark x1="94935" y1="56863" x2="95425" y2="49755"/>
                          <a14:foregroundMark x1="95261" y1="49510" x2="95588" y2="48284"/>
                          <a14:backgroundMark x1="3431" y1="48529" x2="3268" y2="50490"/>
                          <a14:backgroundMark x1="3431" y1="48039" x2="3595" y2="49020"/>
                          <a14:backgroundMark x1="3431" y1="47304" x2="3431" y2="47304"/>
                          <a14:backgroundMark x1="3268" y1="47059" x2="3758" y2="48284"/>
                          <a14:backgroundMark x1="94935" y1="50490" x2="95261" y2="48775"/>
                          <a14:backgroundMark x1="95261" y1="50000" x2="95425" y2="48039"/>
                          <a14:backgroundMark x1="95098" y1="57843" x2="95425" y2="55637"/>
                        </a14:backgroundRemoval>
                      </a14:imgEffect>
                    </a14:imgLayer>
                  </a14:imgProps>
                </a:ext>
                <a:ext uri="{28A0092B-C50C-407E-A947-70E740481C1C}">
                  <a14:useLocalDpi xmlns:a14="http://schemas.microsoft.com/office/drawing/2010/main" val="0"/>
                </a:ext>
              </a:extLst>
            </a:blip>
            <a:srcRect/>
            <a:stretch>
              <a:fillRect/>
            </a:stretch>
          </p:blipFill>
          <p:spPr bwMode="auto">
            <a:xfrm>
              <a:off x="6979920" y="1676400"/>
              <a:ext cx="7772400" cy="51816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446A0D79-610C-9B01-EF3C-C2D9BACE40D9}"/>
              </a:ext>
            </a:extLst>
          </p:cNvPr>
          <p:cNvSpPr>
            <a:spLocks noGrp="1"/>
          </p:cNvSpPr>
          <p:nvPr>
            <p:ph idx="1"/>
          </p:nvPr>
        </p:nvSpPr>
        <p:spPr>
          <a:xfrm>
            <a:off x="261258" y="1461430"/>
            <a:ext cx="10515600" cy="4863170"/>
          </a:xfrm>
        </p:spPr>
        <p:txBody>
          <a:bodyPr>
            <a:normAutofit/>
          </a:bodyPr>
          <a:lstStyle/>
          <a:p>
            <a:r>
              <a:rPr lang="en-AU" b="1" dirty="0"/>
              <a:t>What’s a pipe?</a:t>
            </a:r>
            <a:br>
              <a:rPr lang="en-AU" dirty="0"/>
            </a:br>
            <a:r>
              <a:rPr lang="en-AU" dirty="0"/>
              <a:t>A forward‐pipe operator that passes the output of one expression as the first argument to the next.</a:t>
            </a:r>
          </a:p>
          <a:p>
            <a:r>
              <a:rPr lang="en-AU" b="1" dirty="0"/>
              <a:t>Why use pipes?</a:t>
            </a:r>
            <a:endParaRPr lang="en-AU" dirty="0"/>
          </a:p>
          <a:p>
            <a:pPr lvl="1"/>
            <a:r>
              <a:rPr lang="en-AU" dirty="0"/>
              <a:t>Makes code linear and readable</a:t>
            </a:r>
          </a:p>
          <a:p>
            <a:pPr lvl="1"/>
            <a:r>
              <a:rPr lang="en-AU" dirty="0"/>
              <a:t>Eliminates nested function calls</a:t>
            </a:r>
          </a:p>
          <a:p>
            <a:pPr lvl="1"/>
            <a:r>
              <a:rPr lang="en-AU" dirty="0"/>
              <a:t>Encourages stepwise data transformation</a:t>
            </a:r>
          </a:p>
          <a:p>
            <a:r>
              <a:rPr lang="en-AU" b="1" dirty="0"/>
              <a:t>Key package:</a:t>
            </a:r>
            <a:br>
              <a:rPr lang="en-AU" dirty="0"/>
            </a:br>
            <a:r>
              <a:rPr lang="en-AU" dirty="0"/>
              <a:t>%&gt;% comes from </a:t>
            </a:r>
            <a:r>
              <a:rPr lang="en-AU" b="1" dirty="0" err="1"/>
              <a:t>magrittr</a:t>
            </a:r>
            <a:r>
              <a:rPr lang="en-AU" dirty="0"/>
              <a:t> (and is re‐exported by </a:t>
            </a:r>
            <a:r>
              <a:rPr lang="en-AU" b="1" dirty="0" err="1"/>
              <a:t>dplyr</a:t>
            </a:r>
            <a:r>
              <a:rPr lang="en-AU" dirty="0"/>
              <a:t>, </a:t>
            </a:r>
            <a:r>
              <a:rPr lang="en-AU" b="1" dirty="0" err="1"/>
              <a:t>tidyverse</a:t>
            </a:r>
            <a:r>
              <a:rPr lang="en-AU" dirty="0"/>
              <a:t>, etc.)</a:t>
            </a:r>
          </a:p>
          <a:p>
            <a:pPr marL="0" indent="0" defTabSz="332619">
              <a:spcBef>
                <a:spcPts val="352"/>
              </a:spcBef>
              <a:buNone/>
            </a:pPr>
            <a:endParaRPr lang="en-US" altLang="en-US" sz="1758" dirty="0"/>
          </a:p>
        </p:txBody>
      </p:sp>
      <p:pic>
        <p:nvPicPr>
          <p:cNvPr id="1026" name="Picture 2" descr="Data transformation with dplyr – Introduction to Open Data ...">
            <a:extLst>
              <a:ext uri="{FF2B5EF4-FFF2-40B4-BE49-F238E27FC236}">
                <a16:creationId xmlns:a16="http://schemas.microsoft.com/office/drawing/2014/main" id="{00EB6D15-3B1D-DFDA-0334-501B76890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use pipes to clean up your R code | R (for ecology)">
            <a:extLst>
              <a:ext uri="{FF2B5EF4-FFF2-40B4-BE49-F238E27FC236}">
                <a16:creationId xmlns:a16="http://schemas.microsoft.com/office/drawing/2014/main" id="{7D13BFDB-2205-C7C8-3649-E432A9EC5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8772" y="2405742"/>
            <a:ext cx="3384399" cy="24166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D155A180-4015-DB46-EFCB-F246250E723C}"/>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4DFB8D30-FA62-BC4B-AEBA-8F416E524C8B}"/>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
        <p:nvSpPr>
          <p:cNvPr id="5123" name="Text Box 2">
            <a:extLst>
              <a:ext uri="{FF2B5EF4-FFF2-40B4-BE49-F238E27FC236}">
                <a16:creationId xmlns:a16="http://schemas.microsoft.com/office/drawing/2014/main" id="{0DC0A797-D64E-B9F3-649C-591400706EF6}"/>
              </a:ext>
            </a:extLst>
          </p:cNvPr>
          <p:cNvSpPr txBox="1">
            <a:spLocks noChangeArrowheads="1"/>
          </p:cNvSpPr>
          <p:nvPr/>
        </p:nvSpPr>
        <p:spPr bwMode="auto">
          <a:xfrm>
            <a:off x="525517" y="1571625"/>
            <a:ext cx="9718621"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panose="020B0604020202020204" pitchFamily="34" charset="0"/>
              </a:defRPr>
            </a:lvl1pPr>
            <a:lvl2pPr marL="741363" indent="-284163"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panose="020B0604020202020204" pitchFamily="34"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panose="020B0604020202020204" pitchFamily="34"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panose="020B0604020202020204" pitchFamily="34" charset="0"/>
              </a:defRPr>
            </a:lvl9pPr>
          </a:lstStyle>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 is a computing language that first appeared in the 1990s</a:t>
            </a:r>
          </a:p>
          <a:p>
            <a:pPr marL="0" indent="0" eaLnBrk="1" hangingPunct="1">
              <a:spcBef>
                <a:spcPct val="0"/>
              </a:spcBef>
              <a:buClr>
                <a:schemeClr val="accent2"/>
              </a:buCl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Originally developed at the University of Auckland, New Zealand</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Intended use was for performing statistics and generating graphics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Use now extends to many other areas: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DNA arrays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Gene expression arrays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RNA-seq analysis</a:t>
            </a:r>
          </a:p>
          <a:p>
            <a:pPr lvl="1"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Spatial ecology</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Predecessor to R was S Programming Language, developed at Bell Laboratories in 1970s</a:t>
            </a:r>
          </a:p>
          <a:p>
            <a:pPr eaLnBrk="1" hangingPunct="1">
              <a:spcBef>
                <a:spcPct val="0"/>
              </a:spcBef>
              <a:buClr>
                <a:schemeClr val="accent2"/>
              </a:buClr>
              <a:buFont typeface="Wingdings" pitchFamily="2" charset="2"/>
              <a:buChar char="§"/>
            </a:pPr>
            <a:endParaRPr lang="en-US" altLang="en-US" sz="18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pPr>
            <a:r>
              <a:rPr lang="en-US" altLang="en-US" sz="1800" dirty="0">
                <a:solidFill>
                  <a:schemeClr val="tx1"/>
                </a:solidFill>
                <a:latin typeface="Aptos" panose="020B0004020202020204" pitchFamily="34" charset="0"/>
              </a:rPr>
              <a:t>R has come to be one of the primary computing languages used in bioinformatics</a:t>
            </a:r>
          </a:p>
        </p:txBody>
      </p:sp>
      <p:pic>
        <p:nvPicPr>
          <p:cNvPr id="23554" name="Picture 2" descr="International Students Entry Requirements &amp; Fees | UoA Online">
            <a:extLst>
              <a:ext uri="{FF2B5EF4-FFF2-40B4-BE49-F238E27FC236}">
                <a16:creationId xmlns:a16="http://schemas.microsoft.com/office/drawing/2014/main" id="{92CA3483-C472-E3B9-6D16-C843A6984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7000" y="1425185"/>
            <a:ext cx="2966600" cy="29145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995FA6C-7FE4-4FA6-AD63-604EB764F465}"/>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31AD17C8-8E21-4222-D044-0A576803D0CE}"/>
              </a:ext>
            </a:extLst>
          </p:cNvPr>
          <p:cNvSpPr>
            <a:spLocks noGrp="1"/>
          </p:cNvSpPr>
          <p:nvPr>
            <p:ph idx="1"/>
          </p:nvPr>
        </p:nvSpPr>
        <p:spPr>
          <a:xfrm>
            <a:off x="252249" y="1053703"/>
            <a:ext cx="9746026" cy="4749478"/>
          </a:xfrm>
        </p:spPr>
        <p:txBody>
          <a:bodyPr>
            <a:normAutofit/>
          </a:bodyPr>
          <a:lstStyle/>
          <a:p>
            <a:pPr marL="299134" indent="-299134" defTabSz="394009">
              <a:spcBef>
                <a:spcPts val="422"/>
              </a:spcBef>
            </a:pPr>
            <a:r>
              <a:rPr lang="en-US" altLang="en-US" sz="2109" dirty="0"/>
              <a:t>All of these functions work fine on their own. But if we want to string together multiple </a:t>
            </a:r>
            <a:r>
              <a:rPr lang="en-US" altLang="en-US" sz="2109" dirty="0" err="1"/>
              <a:t>dplyr</a:t>
            </a:r>
            <a:r>
              <a:rPr lang="en-US" altLang="en-US" sz="2109" dirty="0"/>
              <a:t> commands and result in one </a:t>
            </a:r>
            <a:r>
              <a:rPr lang="en-US" altLang="en-US" sz="2109" dirty="0" err="1"/>
              <a:t>tibble</a:t>
            </a:r>
            <a:r>
              <a:rPr lang="en-US" altLang="en-US" sz="2109" dirty="0"/>
              <a:t>, we have to save our objects at each step of the way.</a:t>
            </a:r>
          </a:p>
          <a:p>
            <a:pPr marL="0" indent="0" defTabSz="394009">
              <a:spcBef>
                <a:spcPts val="422"/>
              </a:spcBef>
              <a:buNone/>
            </a:pPr>
            <a:endParaRPr lang="en-US" altLang="en-US" sz="2109" dirty="0"/>
          </a:p>
          <a:p>
            <a:pPr marL="0" indent="0" defTabSz="394009">
              <a:spcBef>
                <a:spcPts val="422"/>
              </a:spcBef>
              <a:buNone/>
            </a:pPr>
            <a:r>
              <a:rPr lang="en-US" altLang="en-US" sz="2109" dirty="0"/>
              <a:t># create a </a:t>
            </a:r>
            <a:r>
              <a:rPr lang="en-US" altLang="en-US" sz="2109" dirty="0">
                <a:solidFill>
                  <a:srgbClr val="0076BA"/>
                </a:solidFill>
                <a:latin typeface="Aptos" panose="020B0004020202020204" pitchFamily="34" charset="0"/>
                <a:ea typeface="Monaco" pitchFamily="2" charset="77"/>
                <a:cs typeface="Monaco" pitchFamily="2" charset="77"/>
                <a:sym typeface="Monaco" pitchFamily="2" charset="77"/>
              </a:rPr>
              <a:t>flights</a:t>
            </a:r>
            <a:r>
              <a:rPr lang="en-US" altLang="en-US" sz="2109" dirty="0"/>
              <a:t> </a:t>
            </a:r>
            <a:r>
              <a:rPr lang="en-US" altLang="en-US" sz="2109" dirty="0" err="1"/>
              <a:t>tibble</a:t>
            </a:r>
            <a:r>
              <a:rPr lang="en-US" altLang="en-US" sz="2109" dirty="0"/>
              <a:t> that displays only average departure and arrival delays for   # days on which either of those averages are greater than 30 minutes:</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A1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(flights, year, month, day)</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 select(A1,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A3 =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(A2,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 T),</a:t>
            </a:r>
          </a:p>
          <a:p>
            <a:pPr marL="299134" lvl="1" indent="0" defTabSz="394009">
              <a:spcBef>
                <a:spcPts val="422"/>
              </a:spcBef>
              <a:buNone/>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=T))</a:t>
            </a:r>
          </a:p>
          <a:p>
            <a:pPr marL="599384" lvl="1" indent="-300250" defTabSz="394009">
              <a:spcBef>
                <a:spcPts val="422"/>
              </a:spcBef>
              <a:buFontTx/>
              <a:buChar char="‣"/>
            </a:pP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A4 = filter(A3, </a:t>
            </a:r>
            <a:r>
              <a:rPr lang="en-US" altLang="en-US" sz="2109"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2109"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p:txBody>
      </p:sp>
      <p:pic>
        <p:nvPicPr>
          <p:cNvPr id="3" name="Picture 2" descr="Data transformation with dplyr – Introduction to Open Data ...">
            <a:extLst>
              <a:ext uri="{FF2B5EF4-FFF2-40B4-BE49-F238E27FC236}">
                <a16:creationId xmlns:a16="http://schemas.microsoft.com/office/drawing/2014/main" id="{496CAC8C-7072-B0EA-F95C-90131125C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of a pipe in R with crossed out text below it reading 'This is not a pipe' in French, in reference to Magritte's painting called 'The Treachery of Images'. There is text on top that says 'This is a pipe.'">
            <a:extLst>
              <a:ext uri="{FF2B5EF4-FFF2-40B4-BE49-F238E27FC236}">
                <a16:creationId xmlns:a16="http://schemas.microsoft.com/office/drawing/2014/main" id="{976A9087-B5B2-0DB9-4A05-57F927769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29" y="3728357"/>
            <a:ext cx="4013200" cy="3009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EF8589E-0096-5B2B-98AA-99B9264646B8}"/>
              </a:ext>
            </a:extLst>
          </p:cNvPr>
          <p:cNvSpPr txBox="1">
            <a:spLocks/>
          </p:cNvSpPr>
          <p:nvPr/>
        </p:nvSpPr>
        <p:spPr>
          <a:xfrm>
            <a:off x="321385" y="122422"/>
            <a:ext cx="7804547" cy="95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8724"/>
            <a:r>
              <a:rPr lang="en-US" altLang="en-US" sz="3000" dirty="0"/>
              <a:t>Stringing together multiple </a:t>
            </a:r>
            <a:r>
              <a:rPr lang="en-US" altLang="en-US" sz="3000"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3000" dirty="0"/>
              <a:t> commands… </a:t>
            </a:r>
            <a:br>
              <a:rPr lang="en-US" altLang="en-US" sz="3000" dirty="0"/>
            </a:br>
            <a:r>
              <a:rPr lang="en-US" altLang="en-US" sz="3000" dirty="0"/>
              <a:t>THE POWER OF PIPES</a:t>
            </a:r>
          </a:p>
        </p:txBody>
      </p:sp>
      <p:grpSp>
        <p:nvGrpSpPr>
          <p:cNvPr id="4" name="Group 3">
            <a:extLst>
              <a:ext uri="{FF2B5EF4-FFF2-40B4-BE49-F238E27FC236}">
                <a16:creationId xmlns:a16="http://schemas.microsoft.com/office/drawing/2014/main" id="{F6DFDAC0-39FC-8F8E-C01B-8564BDBB838F}"/>
              </a:ext>
            </a:extLst>
          </p:cNvPr>
          <p:cNvGrpSpPr/>
          <p:nvPr/>
        </p:nvGrpSpPr>
        <p:grpSpPr>
          <a:xfrm>
            <a:off x="1262742" y="4376056"/>
            <a:ext cx="5904057" cy="2481943"/>
            <a:chOff x="1262742" y="4376056"/>
            <a:chExt cx="5904057" cy="2481943"/>
          </a:xfrm>
        </p:grpSpPr>
        <p:pic>
          <p:nvPicPr>
            <p:cNvPr id="5" name="Picture 4" descr="Confused Math Meme : Balone, Tone: Amazon.com.au: Books">
              <a:extLst>
                <a:ext uri="{FF2B5EF4-FFF2-40B4-BE49-F238E27FC236}">
                  <a16:creationId xmlns:a16="http://schemas.microsoft.com/office/drawing/2014/main" id="{00E3AE60-E156-0FA5-499B-7414995BC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596" y="4376056"/>
              <a:ext cx="1655203" cy="24819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E7D0D5-887A-026D-3E29-F8C0E943FDB6}"/>
                </a:ext>
              </a:extLst>
            </p:cNvPr>
            <p:cNvSpPr txBox="1"/>
            <p:nvPr/>
          </p:nvSpPr>
          <p:spPr>
            <a:xfrm>
              <a:off x="1262742" y="5148943"/>
              <a:ext cx="3997505" cy="369332"/>
            </a:xfrm>
            <a:prstGeom prst="rect">
              <a:avLst/>
            </a:prstGeom>
            <a:noFill/>
          </p:spPr>
          <p:txBody>
            <a:bodyPr wrap="none" rtlCol="0">
              <a:spAutoFit/>
            </a:bodyPr>
            <a:lstStyle/>
            <a:p>
              <a:r>
                <a:rPr lang="en-AU" b="1" dirty="0"/>
                <a:t>This will clutter up your environment</a:t>
              </a:r>
            </a:p>
          </p:txBody>
        </p:sp>
        <p:cxnSp>
          <p:nvCxnSpPr>
            <p:cNvPr id="8" name="Straight Arrow Connector 7">
              <a:extLst>
                <a:ext uri="{FF2B5EF4-FFF2-40B4-BE49-F238E27FC236}">
                  <a16:creationId xmlns:a16="http://schemas.microsoft.com/office/drawing/2014/main" id="{9F40C184-BA4C-3E71-4D90-E9EB096C9C92}"/>
                </a:ext>
              </a:extLst>
            </p:cNvPr>
            <p:cNvCxnSpPr>
              <a:cxnSpLocks/>
            </p:cNvCxnSpPr>
            <p:nvPr/>
          </p:nvCxnSpPr>
          <p:spPr>
            <a:xfrm flipV="1">
              <a:off x="3227626" y="4691743"/>
              <a:ext cx="0" cy="457199"/>
            </a:xfrm>
            <a:prstGeom prst="straightConnector1">
              <a:avLst/>
            </a:prstGeom>
            <a:ln w="476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2532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8945C29-7441-8646-F2CB-07CE8962F1EE}"/>
            </a:ext>
          </a:extLst>
        </p:cNvPr>
        <p:cNvGrpSpPr/>
        <p:nvPr/>
      </p:nvGrpSpPr>
      <p:grpSpPr>
        <a:xfrm>
          <a:off x="0" y="0"/>
          <a:ext cx="0" cy="0"/>
          <a:chOff x="0" y="0"/>
          <a:chExt cx="0" cy="0"/>
        </a:xfrm>
      </p:grpSpPr>
      <p:sp>
        <p:nvSpPr>
          <p:cNvPr id="24579" name="Rectangle 2">
            <a:extLst>
              <a:ext uri="{FF2B5EF4-FFF2-40B4-BE49-F238E27FC236}">
                <a16:creationId xmlns:a16="http://schemas.microsoft.com/office/drawing/2014/main" id="{1D8EC77F-3976-DC69-E750-267914BAB6D4}"/>
              </a:ext>
            </a:extLst>
          </p:cNvPr>
          <p:cNvSpPr>
            <a:spLocks noGrp="1"/>
          </p:cNvSpPr>
          <p:nvPr>
            <p:ph type="title"/>
          </p:nvPr>
        </p:nvSpPr>
        <p:spPr>
          <a:xfrm>
            <a:off x="2193727" y="459879"/>
            <a:ext cx="7804547" cy="954361"/>
          </a:xfrm>
        </p:spPr>
        <p:txBody>
          <a:bodyPr>
            <a:normAutofit/>
          </a:bodyPr>
          <a:lstStyle/>
          <a:p>
            <a:pPr defTabSz="208724"/>
            <a:r>
              <a:rPr lang="en-US" altLang="en-US" sz="2812" dirty="0"/>
              <a:t>Stringing together multiple </a:t>
            </a:r>
            <a:r>
              <a:rPr lang="en-US" altLang="en-US" sz="2812" dirty="0" err="1">
                <a:solidFill>
                  <a:srgbClr val="0076BA"/>
                </a:solidFill>
                <a:latin typeface="Aptos" panose="020B0004020202020204" pitchFamily="34" charset="0"/>
                <a:ea typeface="Monaco" pitchFamily="2" charset="77"/>
                <a:cs typeface="Monaco" pitchFamily="2" charset="77"/>
                <a:sym typeface="Monaco" pitchFamily="2" charset="77"/>
              </a:rPr>
              <a:t>dplyr</a:t>
            </a:r>
            <a:r>
              <a:rPr lang="en-US" altLang="en-US" sz="2812" dirty="0"/>
              <a:t> commands</a:t>
            </a:r>
          </a:p>
        </p:txBody>
      </p:sp>
      <p:sp>
        <p:nvSpPr>
          <p:cNvPr id="24577" name="Rectangle 1">
            <a:extLst>
              <a:ext uri="{FF2B5EF4-FFF2-40B4-BE49-F238E27FC236}">
                <a16:creationId xmlns:a16="http://schemas.microsoft.com/office/drawing/2014/main" id="{D7212557-95BD-6724-E6BC-C98E40CE1CF0}"/>
              </a:ext>
            </a:extLst>
          </p:cNvPr>
          <p:cNvSpPr>
            <a:spLocks noGrp="1"/>
          </p:cNvSpPr>
          <p:nvPr>
            <p:ph idx="1"/>
          </p:nvPr>
        </p:nvSpPr>
        <p:spPr>
          <a:xfrm>
            <a:off x="838200" y="1313793"/>
            <a:ext cx="10515600" cy="4863170"/>
          </a:xfrm>
        </p:spPr>
        <p:txBody>
          <a:bodyPr>
            <a:normAutofit/>
          </a:bodyPr>
          <a:lstStyle/>
          <a:p>
            <a:pPr marL="252255" indent="-252255" defTabSz="332619">
              <a:spcBef>
                <a:spcPts val="352"/>
              </a:spcBef>
            </a:pPr>
            <a:r>
              <a:rPr lang="en-US" altLang="en-US" sz="1758" dirty="0"/>
              <a:t>Alternatively, we can write each command within the subsequent command:</a:t>
            </a:r>
          </a:p>
          <a:p>
            <a:pPr marL="0" indent="0" defTabSz="332619">
              <a:spcBef>
                <a:spcPts val="352"/>
              </a:spcBef>
              <a:buNone/>
            </a:pPr>
            <a:endParaRPr lang="en-US" altLang="en-US" sz="1758" dirty="0"/>
          </a:p>
          <a:p>
            <a:pPr marL="0" indent="0" defTabSz="332619">
              <a:spcBef>
                <a:spcPts val="352"/>
              </a:spcBef>
              <a:buNone/>
            </a:pPr>
            <a:r>
              <a:rPr lang="en-US" altLang="en-US" sz="1758" dirty="0"/>
              <a:t># E.g., from the previous slide:</a:t>
            </a:r>
          </a:p>
          <a:p>
            <a:pPr marL="505626" lvl="1" indent="-253371" defTabSz="332619">
              <a:spcBef>
                <a:spcPts val="352"/>
              </a:spcBef>
              <a:buFontTx/>
              <a:buChar char="‣"/>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flights %&gt;%</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group_by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(year, month, day) %&gt;% </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select(</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%&gt;% </a:t>
            </a:r>
          </a:p>
          <a:p>
            <a:pPr marL="252255" lvl="1" indent="0" defTabSz="332619">
              <a:spcBef>
                <a:spcPts val="352"/>
              </a:spcBef>
              <a:buNone/>
            </a:pP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summarise</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mean(</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TRUE),</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dep = mean(</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dep_delay</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na.rm</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 TRUE),</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.groups = "drop") %&gt;% </a:t>
            </a:r>
          </a:p>
          <a:p>
            <a:pPr marL="252255" lvl="1" indent="0" defTabSz="332619">
              <a:spcBef>
                <a:spcPts val="352"/>
              </a:spcBef>
              <a:buNone/>
            </a:pP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filter(</a:t>
            </a:r>
            <a:r>
              <a:rPr lang="en-US" altLang="en-US" sz="1758" dirty="0" err="1">
                <a:solidFill>
                  <a:srgbClr val="FF0000"/>
                </a:solidFill>
                <a:latin typeface="Aptos" panose="020B0004020202020204" pitchFamily="34" charset="0"/>
                <a:ea typeface="Monaco" pitchFamily="2" charset="77"/>
                <a:cs typeface="Monaco" pitchFamily="2" charset="77"/>
                <a:sym typeface="Monaco" pitchFamily="2" charset="77"/>
              </a:rPr>
              <a:t>arr</a:t>
            </a:r>
            <a:r>
              <a:rPr lang="en-US" altLang="en-US" sz="1758" dirty="0">
                <a:solidFill>
                  <a:srgbClr val="FF0000"/>
                </a:solidFill>
                <a:latin typeface="Aptos" panose="020B0004020202020204" pitchFamily="34" charset="0"/>
                <a:ea typeface="Monaco" pitchFamily="2" charset="77"/>
                <a:cs typeface="Monaco" pitchFamily="2" charset="77"/>
                <a:sym typeface="Monaco" pitchFamily="2" charset="77"/>
              </a:rPr>
              <a:t> &gt; 30 | dep &gt; 30)</a:t>
            </a:r>
          </a:p>
          <a:p>
            <a:pPr marL="252255" lvl="1" indent="0" defTabSz="332619">
              <a:spcBef>
                <a:spcPts val="352"/>
              </a:spcBef>
              <a:buNone/>
            </a:pPr>
            <a:endParaRPr lang="en-US" altLang="en-US" sz="1758" dirty="0">
              <a:solidFill>
                <a:srgbClr val="0076BA"/>
              </a:solidFill>
              <a:latin typeface="Aptos" panose="020B0004020202020204" pitchFamily="34" charset="0"/>
              <a:ea typeface="Monaco" pitchFamily="2" charset="77"/>
              <a:cs typeface="Monaco" pitchFamily="2" charset="77"/>
              <a:sym typeface="Monaco" pitchFamily="2" charset="77"/>
            </a:endParaRPr>
          </a:p>
        </p:txBody>
      </p:sp>
      <p:pic>
        <p:nvPicPr>
          <p:cNvPr id="1026" name="Picture 2" descr="Data transformation with dplyr – Introduction to Open Data ...">
            <a:extLst>
              <a:ext uri="{FF2B5EF4-FFF2-40B4-BE49-F238E27FC236}">
                <a16:creationId xmlns:a16="http://schemas.microsoft.com/office/drawing/2014/main" id="{3D154E01-64D1-F412-247E-E05A14040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481" y="0"/>
            <a:ext cx="1447519" cy="16778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615B06-62C4-D2B8-80B4-2B0C58B1B407}"/>
              </a:ext>
            </a:extLst>
          </p:cNvPr>
          <p:cNvSpPr txBox="1"/>
          <p:nvPr/>
        </p:nvSpPr>
        <p:spPr>
          <a:xfrm>
            <a:off x="6422572" y="2332672"/>
            <a:ext cx="2067233" cy="1477328"/>
          </a:xfrm>
          <a:prstGeom prst="rect">
            <a:avLst/>
          </a:prstGeom>
          <a:noFill/>
        </p:spPr>
        <p:txBody>
          <a:bodyPr wrap="none" rtlCol="0">
            <a:spAutoFit/>
          </a:bodyPr>
          <a:lstStyle/>
          <a:p>
            <a:r>
              <a:rPr lang="en-AU" b="1" dirty="0">
                <a:solidFill>
                  <a:srgbClr val="0070C0"/>
                </a:solidFill>
              </a:rPr>
              <a:t>flights data frame </a:t>
            </a:r>
          </a:p>
          <a:p>
            <a:r>
              <a:rPr lang="en-AU" b="1" dirty="0">
                <a:solidFill>
                  <a:srgbClr val="0070C0"/>
                </a:solidFill>
              </a:rPr>
              <a:t> ↓ </a:t>
            </a:r>
            <a:r>
              <a:rPr lang="en-AU" b="1" dirty="0" err="1">
                <a:solidFill>
                  <a:srgbClr val="0070C0"/>
                </a:solidFill>
              </a:rPr>
              <a:t>group_by</a:t>
            </a:r>
            <a:r>
              <a:rPr lang="en-AU" b="1" dirty="0">
                <a:solidFill>
                  <a:srgbClr val="0070C0"/>
                </a:solidFill>
              </a:rPr>
              <a:t>()</a:t>
            </a:r>
          </a:p>
          <a:p>
            <a:r>
              <a:rPr lang="en-AU" b="1" dirty="0">
                <a:solidFill>
                  <a:srgbClr val="0070C0"/>
                </a:solidFill>
              </a:rPr>
              <a:t> ↓ select()</a:t>
            </a:r>
          </a:p>
          <a:p>
            <a:r>
              <a:rPr lang="en-AU" b="1" dirty="0">
                <a:solidFill>
                  <a:srgbClr val="0070C0"/>
                </a:solidFill>
              </a:rPr>
              <a:t> ↓ summarize()</a:t>
            </a:r>
          </a:p>
          <a:p>
            <a:r>
              <a:rPr lang="en-AU" b="1" dirty="0">
                <a:solidFill>
                  <a:srgbClr val="0070C0"/>
                </a:solidFill>
              </a:rPr>
              <a:t> ↓ filter()</a:t>
            </a:r>
          </a:p>
        </p:txBody>
      </p:sp>
    </p:spTree>
    <p:extLst>
      <p:ext uri="{BB962C8B-B14F-4D97-AF65-F5344CB8AC3E}">
        <p14:creationId xmlns:p14="http://schemas.microsoft.com/office/powerpoint/2010/main" val="195481952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ACF8-9143-25FC-C671-3D2DB879821C}"/>
              </a:ext>
            </a:extLst>
          </p:cNvPr>
          <p:cNvSpPr>
            <a:spLocks noGrp="1"/>
          </p:cNvSpPr>
          <p:nvPr>
            <p:ph type="title"/>
          </p:nvPr>
        </p:nvSpPr>
        <p:spPr/>
        <p:txBody>
          <a:bodyPr/>
          <a:lstStyle/>
          <a:p>
            <a:r>
              <a:rPr lang="en-AU" dirty="0"/>
              <a:t>Using AI </a:t>
            </a:r>
          </a:p>
        </p:txBody>
      </p:sp>
      <p:sp>
        <p:nvSpPr>
          <p:cNvPr id="3" name="Content Placeholder 2">
            <a:extLst>
              <a:ext uri="{FF2B5EF4-FFF2-40B4-BE49-F238E27FC236}">
                <a16:creationId xmlns:a16="http://schemas.microsoft.com/office/drawing/2014/main" id="{1C0744DA-F60F-17CF-591E-BA3A18F788FF}"/>
              </a:ext>
            </a:extLst>
          </p:cNvPr>
          <p:cNvSpPr>
            <a:spLocks noGrp="1"/>
          </p:cNvSpPr>
          <p:nvPr>
            <p:ph idx="1"/>
          </p:nvPr>
        </p:nvSpPr>
        <p:spPr>
          <a:xfrm>
            <a:off x="115613" y="1657459"/>
            <a:ext cx="11227676" cy="4351338"/>
          </a:xfrm>
        </p:spPr>
        <p:txBody>
          <a:bodyPr>
            <a:normAutofit fontScale="92500" lnSpcReduction="20000"/>
          </a:bodyPr>
          <a:lstStyle/>
          <a:p>
            <a:pPr marL="0" indent="0">
              <a:buNone/>
            </a:pPr>
            <a:r>
              <a:rPr lang="en-AU" b="1" dirty="0"/>
              <a:t>Think of AI as…</a:t>
            </a:r>
            <a:endParaRPr lang="en-AU" dirty="0"/>
          </a:p>
          <a:p>
            <a:pPr lvl="1"/>
            <a:r>
              <a:rPr lang="en-AU" dirty="0"/>
              <a:t>A “</a:t>
            </a:r>
            <a:r>
              <a:rPr lang="en-AU" b="1" dirty="0"/>
              <a:t>calculator for words</a:t>
            </a:r>
            <a:r>
              <a:rPr lang="en-AU" dirty="0"/>
              <a:t>” – it predicts the next token based on context, so more detail = better result.</a:t>
            </a:r>
          </a:p>
          <a:p>
            <a:pPr lvl="1"/>
            <a:r>
              <a:rPr lang="en-AU" dirty="0"/>
              <a:t>A paired programmer – don’t expect perfection up front; break problems into steps, discuss your approach, then iterate.</a:t>
            </a:r>
          </a:p>
          <a:p>
            <a:pPr marL="0" indent="0">
              <a:buNone/>
            </a:pPr>
            <a:endParaRPr lang="en-AU" b="1" dirty="0"/>
          </a:p>
          <a:p>
            <a:pPr marL="0" indent="0">
              <a:buNone/>
            </a:pPr>
            <a:r>
              <a:rPr lang="en-AU" b="1" dirty="0"/>
              <a:t>Iterate &amp; Refine</a:t>
            </a:r>
            <a:endParaRPr lang="en-AU" dirty="0"/>
          </a:p>
          <a:p>
            <a:pPr lvl="1"/>
            <a:r>
              <a:rPr lang="en-AU" dirty="0"/>
              <a:t>Share your errors or unexpected outputs</a:t>
            </a:r>
          </a:p>
          <a:p>
            <a:pPr lvl="1"/>
            <a:r>
              <a:rPr lang="en-AU" dirty="0"/>
              <a:t>Explain “this is what I got vs. what I expected” to help the AI self-correct</a:t>
            </a:r>
          </a:p>
          <a:p>
            <a:pPr marL="0" indent="0">
              <a:buNone/>
            </a:pPr>
            <a:endParaRPr lang="en-AU" dirty="0"/>
          </a:p>
          <a:p>
            <a:pPr marL="0" indent="0">
              <a:buNone/>
            </a:pPr>
            <a:r>
              <a:rPr lang="en-AU" dirty="0"/>
              <a:t>At the end of the day if you don’t know the ‘R language’… Don’t expect AI to solve your problems</a:t>
            </a:r>
          </a:p>
          <a:p>
            <a:endParaRPr lang="en-AU" dirty="0"/>
          </a:p>
        </p:txBody>
      </p:sp>
      <p:pic>
        <p:nvPicPr>
          <p:cNvPr id="19458" name="Picture 2" descr="AI Coding Assistants: 17 Risks (And How To Mitigate Them)">
            <a:extLst>
              <a:ext uri="{FF2B5EF4-FFF2-40B4-BE49-F238E27FC236}">
                <a16:creationId xmlns:a16="http://schemas.microsoft.com/office/drawing/2014/main" id="{2ACCA909-AFAB-2535-4019-6335AA6FB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2725" y="0"/>
            <a:ext cx="2779275" cy="1848856"/>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2B6B9F76-A0B0-9B16-9CDF-996E16CC6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592817"/>
            <a:ext cx="2249214" cy="1265183"/>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Overflowing Garbage Bin With Colorful Plastic Waste And Environmental  Pollution, Overflowing, Garbage, Bin PNG Transparent Image and Clipart for  Free Download">
            <a:extLst>
              <a:ext uri="{FF2B5EF4-FFF2-40B4-BE49-F238E27FC236}">
                <a16:creationId xmlns:a16="http://schemas.microsoft.com/office/drawing/2014/main" id="{FD3A0A08-2CD9-1634-7DA2-9B93797C0A13}"/>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737255" y="5517646"/>
            <a:ext cx="1298593" cy="12985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Overflowing Garbage Bin With Colorful Plastic Waste And Environmental  Pollution, Overflowing, Garbage, Bin PNG Transparent Image and Clipart for  Free Download">
            <a:extLst>
              <a:ext uri="{FF2B5EF4-FFF2-40B4-BE49-F238E27FC236}">
                <a16:creationId xmlns:a16="http://schemas.microsoft.com/office/drawing/2014/main" id="{5DC9FB56-F284-E595-BD54-EBAC28A506B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620827" y="5559407"/>
            <a:ext cx="1298593" cy="129859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6EADEA1-EE10-0229-C0C1-F01E99D6E7D4}"/>
              </a:ext>
            </a:extLst>
          </p:cNvPr>
          <p:cNvCxnSpPr/>
          <p:nvPr/>
        </p:nvCxnSpPr>
        <p:spPr>
          <a:xfrm>
            <a:off x="5812220" y="6222124"/>
            <a:ext cx="75674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DBB0D4D2-D5F5-D368-375B-0D176A0666C7}"/>
              </a:ext>
            </a:extLst>
          </p:cNvPr>
          <p:cNvCxnSpPr/>
          <p:nvPr/>
        </p:nvCxnSpPr>
        <p:spPr>
          <a:xfrm>
            <a:off x="7993116" y="6227379"/>
            <a:ext cx="75674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0840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C6EA2D5-DC7C-C4E3-4A2F-A3F3D2B8D20E}"/>
              </a:ext>
            </a:extLst>
          </p:cNvPr>
          <p:cNvSpPr txBox="1">
            <a:spLocks noChangeArrowheads="1"/>
          </p:cNvSpPr>
          <p:nvPr/>
        </p:nvSpPr>
        <p:spPr bwMode="auto">
          <a:xfrm>
            <a:off x="517252" y="1568341"/>
            <a:ext cx="9120734" cy="447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eaLnBrk="0" hangingPunct="0">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Arial" charset="0"/>
              </a:defRPr>
            </a:lvl1pPr>
            <a:lvl2pPr eaLnBrk="0" hangingPunct="0">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Arial" charset="0"/>
              </a:defRPr>
            </a:lvl2pPr>
            <a:lvl3pPr eaLnBrk="0" hangingPunct="0">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Arial" charset="0"/>
              </a:defRPr>
            </a:lvl3pPr>
            <a:lvl4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4pPr>
            <a:lvl5pPr eaLnBrk="0" hangingPunct="0">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5pPr>
            <a:lvl6pPr marL="25146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6pPr>
            <a:lvl7pPr marL="29718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7pPr>
            <a:lvl8pPr marL="34290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8pPr>
            <a:lvl9pPr marL="3886200" indent="-228600" defTabSz="449263" eaLnBrk="0" fontAlgn="base" hangingPunct="0">
              <a:spcBef>
                <a:spcPts val="50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Arial" charset="0"/>
              </a:defRPr>
            </a:lvl9pPr>
          </a:lstStyle>
          <a:p>
            <a:pPr eaLnBrk="1" hangingPunct="1">
              <a:spcBef>
                <a:spcPct val="0"/>
              </a:spcBef>
              <a:buClr>
                <a:schemeClr val="accent2"/>
              </a:buClr>
              <a:buFont typeface="Wingdings" pitchFamily="2" charset="2"/>
              <a:buChar char="§"/>
              <a:defRPr/>
            </a:pPr>
            <a:r>
              <a:rPr lang="en-US" altLang="en-US" sz="2000" dirty="0">
                <a:solidFill>
                  <a:schemeClr val="tx1"/>
                </a:solidFill>
                <a:latin typeface="Aptos" panose="020B0004020202020204" pitchFamily="34" charset="0"/>
              </a:rPr>
              <a:t>R is fundamentally a 'scripting' language, not a high-end programming language</a:t>
            </a:r>
          </a:p>
          <a:p>
            <a:pPr eaLnBrk="1" hangingPunct="1">
              <a:spcBef>
                <a:spcPct val="0"/>
              </a:spcBef>
              <a:buClr>
                <a:schemeClr val="accent2"/>
              </a:buClr>
              <a:buFont typeface="Wingdings" pitchFamily="2" charset="2"/>
              <a:buChar char="§"/>
              <a:defRPr/>
            </a:pPr>
            <a:endParaRPr lang="en-US" altLang="en-US" sz="20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2000" dirty="0">
                <a:solidFill>
                  <a:schemeClr val="tx1"/>
                </a:solidFill>
                <a:latin typeface="Aptos" panose="020B0004020202020204" pitchFamily="34" charset="0"/>
              </a:rPr>
              <a:t>Therefore it is limited in what it can do</a:t>
            </a:r>
          </a:p>
          <a:p>
            <a:pPr eaLnBrk="1" hangingPunct="1">
              <a:spcBef>
                <a:spcPct val="0"/>
              </a:spcBef>
              <a:buClr>
                <a:schemeClr val="accent2"/>
              </a:buClr>
              <a:buFont typeface="Wingdings" pitchFamily="2" charset="2"/>
              <a:buChar char="§"/>
              <a:defRPr/>
            </a:pPr>
            <a:endParaRPr lang="en-US" altLang="en-US" sz="20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2000" dirty="0">
                <a:solidFill>
                  <a:schemeClr val="tx1"/>
                </a:solidFill>
                <a:latin typeface="Aptos" panose="020B0004020202020204" pitchFamily="34" charset="0"/>
              </a:rPr>
              <a:t>High-end programming languages include C, C++, JAVA, Fortran</a:t>
            </a:r>
          </a:p>
          <a:p>
            <a:pPr marL="0" indent="0" eaLnBrk="1" hangingPunct="1">
              <a:spcBef>
                <a:spcPct val="0"/>
              </a:spcBef>
              <a:buClr>
                <a:schemeClr val="accent2"/>
              </a:buClr>
              <a:defRPr/>
            </a:pPr>
            <a:r>
              <a:rPr lang="en-US" altLang="en-US" sz="2000" dirty="0">
                <a:solidFill>
                  <a:schemeClr val="tx1"/>
                </a:solidFill>
                <a:latin typeface="Aptos" panose="020B0004020202020204" pitchFamily="34" charset="0"/>
              </a:rPr>
              <a:t>      - these can be used to build complex, mainstream computer applications</a:t>
            </a:r>
          </a:p>
          <a:p>
            <a:pPr eaLnBrk="1" hangingPunct="1">
              <a:spcBef>
                <a:spcPct val="0"/>
              </a:spcBef>
              <a:buClr>
                <a:schemeClr val="accent2"/>
              </a:buClr>
              <a:buFont typeface="Wingdings" pitchFamily="2" charset="2"/>
              <a:buChar char="§"/>
              <a:defRPr/>
            </a:pPr>
            <a:endParaRPr lang="en-US" altLang="en-US" sz="20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2000" dirty="0">
                <a:solidFill>
                  <a:schemeClr val="tx1"/>
                </a:solidFill>
                <a:latin typeface="Aptos" panose="020B0004020202020204" pitchFamily="34" charset="0"/>
              </a:rPr>
              <a:t>R is mainly for short programs that are interpreted in a batch-like (sequential) manner</a:t>
            </a:r>
          </a:p>
          <a:p>
            <a:pPr eaLnBrk="1" hangingPunct="1">
              <a:spcBef>
                <a:spcPct val="0"/>
              </a:spcBef>
              <a:buClr>
                <a:schemeClr val="accent2"/>
              </a:buClr>
              <a:buFont typeface="Wingdings" pitchFamily="2" charset="2"/>
              <a:buChar char="§"/>
              <a:defRPr/>
            </a:pPr>
            <a:endParaRPr lang="en-US" altLang="en-US" sz="2000" dirty="0">
              <a:solidFill>
                <a:schemeClr val="tx1"/>
              </a:solidFill>
              <a:latin typeface="Aptos" panose="020B0004020202020204" pitchFamily="34" charset="0"/>
            </a:endParaRPr>
          </a:p>
          <a:p>
            <a:pPr eaLnBrk="1" hangingPunct="1">
              <a:spcBef>
                <a:spcPct val="0"/>
              </a:spcBef>
              <a:buClr>
                <a:schemeClr val="accent2"/>
              </a:buClr>
              <a:buFont typeface="Wingdings" pitchFamily="2" charset="2"/>
              <a:buChar char="§"/>
              <a:defRPr/>
            </a:pPr>
            <a:r>
              <a:rPr lang="en-US" altLang="en-US" sz="2000" dirty="0">
                <a:solidFill>
                  <a:schemeClr val="tx1"/>
                </a:solidFill>
                <a:latin typeface="Aptos" panose="020B0004020202020204" pitchFamily="34" charset="0"/>
              </a:rPr>
              <a:t>R was created using C and Fortran code</a:t>
            </a:r>
          </a:p>
          <a:p>
            <a:pPr marL="0" indent="0" eaLnBrk="1" hangingPunct="1">
              <a:spcBef>
                <a:spcPct val="0"/>
              </a:spcBef>
              <a:buClr>
                <a:schemeClr val="accent2"/>
              </a:buClr>
              <a:defRPr/>
            </a:pPr>
            <a:endParaRPr lang="en-US" altLang="en-US" sz="1800" dirty="0">
              <a:solidFill>
                <a:schemeClr val="tx1"/>
              </a:solidFill>
              <a:latin typeface="Aptos" panose="020B0004020202020204" pitchFamily="34" charset="0"/>
            </a:endParaRPr>
          </a:p>
        </p:txBody>
      </p:sp>
      <p:pic>
        <p:nvPicPr>
          <p:cNvPr id="24580" name="Picture 4" descr="Fortran - Wikipedia">
            <a:extLst>
              <a:ext uri="{FF2B5EF4-FFF2-40B4-BE49-F238E27FC236}">
                <a16:creationId xmlns:a16="http://schemas.microsoft.com/office/drawing/2014/main" id="{28E749E4-162B-C0E1-6D52-956599DAC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6696" y="4351651"/>
            <a:ext cx="1792205" cy="2294022"/>
          </a:xfrm>
          <a:prstGeom prst="rect">
            <a:avLst/>
          </a:prstGeom>
          <a:noFill/>
          <a:extLst>
            <a:ext uri="{909E8E84-426E-40DD-AFC4-6F175D3DCCD1}">
              <a14:hiddenFill xmlns:a14="http://schemas.microsoft.com/office/drawing/2010/main">
                <a:solidFill>
                  <a:srgbClr val="FFFFFF"/>
                </a:solidFill>
              </a14:hiddenFill>
            </a:ext>
          </a:extLst>
        </p:spPr>
      </p:pic>
      <p:pic>
        <p:nvPicPr>
          <p:cNvPr id="24598" name="Picture 22" descr="Free Java Icon | Perfect for Software &amp; Development Projects">
            <a:extLst>
              <a:ext uri="{FF2B5EF4-FFF2-40B4-BE49-F238E27FC236}">
                <a16:creationId xmlns:a16="http://schemas.microsoft.com/office/drawing/2014/main" id="{DEB05939-7E1A-78A1-F8F6-B5ACBDB9A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5547" y="681927"/>
            <a:ext cx="1668380" cy="16683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FCD2801-7A70-C3E1-8E1A-48AE41BDB752}"/>
              </a:ext>
            </a:extLst>
          </p:cNvPr>
          <p:cNvPicPr>
            <a:picLocks noChangeAspect="1"/>
          </p:cNvPicPr>
          <p:nvPr/>
        </p:nvPicPr>
        <p:blipFill>
          <a:blip r:embed="rId5"/>
          <a:stretch>
            <a:fillRect/>
          </a:stretch>
        </p:blipFill>
        <p:spPr>
          <a:xfrm>
            <a:off x="9885638" y="2152650"/>
            <a:ext cx="2024994" cy="2024994"/>
          </a:xfrm>
          <a:prstGeom prst="rect">
            <a:avLst/>
          </a:prstGeom>
        </p:spPr>
      </p:pic>
      <p:sp>
        <p:nvSpPr>
          <p:cNvPr id="7" name="Text Box 1">
            <a:extLst>
              <a:ext uri="{FF2B5EF4-FFF2-40B4-BE49-F238E27FC236}">
                <a16:creationId xmlns:a16="http://schemas.microsoft.com/office/drawing/2014/main" id="{D00B1BAA-0910-0C34-3237-84A6F9B2CA8F}"/>
              </a:ext>
            </a:extLst>
          </p:cNvPr>
          <p:cNvSpPr txBox="1">
            <a:spLocks noChangeArrowheads="1"/>
          </p:cNvSpPr>
          <p:nvPr/>
        </p:nvSpPr>
        <p:spPr bwMode="auto">
          <a:xfrm>
            <a:off x="1171575" y="104775"/>
            <a:ext cx="901065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pPr>
            <a:r>
              <a:rPr lang="en-US" altLang="en-US" dirty="0">
                <a:latin typeface="Aptos" panose="020B0004020202020204" pitchFamily="34" charset="0"/>
              </a:rPr>
              <a:t>1.  Introduction to R Programming Language</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51C3A-ABC4-1CE9-0259-DFA5F3087570}"/>
            </a:ext>
          </a:extLst>
        </p:cNvPr>
        <p:cNvGrpSpPr/>
        <p:nvPr/>
      </p:nvGrpSpPr>
      <p:grpSpPr>
        <a:xfrm>
          <a:off x="0" y="0"/>
          <a:ext cx="0" cy="0"/>
          <a:chOff x="0" y="0"/>
          <a:chExt cx="0" cy="0"/>
        </a:xfrm>
      </p:grpSpPr>
      <p:sp>
        <p:nvSpPr>
          <p:cNvPr id="4098" name="Text Box 1">
            <a:extLst>
              <a:ext uri="{FF2B5EF4-FFF2-40B4-BE49-F238E27FC236}">
                <a16:creationId xmlns:a16="http://schemas.microsoft.com/office/drawing/2014/main" id="{69091C26-2E57-1DC5-43A4-64BE8E8A9425}"/>
              </a:ext>
            </a:extLst>
          </p:cNvPr>
          <p:cNvSpPr txBox="1">
            <a:spLocks noChangeArrowheads="1"/>
          </p:cNvSpPr>
          <p:nvPr/>
        </p:nvSpPr>
        <p:spPr bwMode="auto">
          <a:xfrm>
            <a:off x="1981200" y="457200"/>
            <a:ext cx="82296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panose="020B0604020202020204" pitchFamily="34"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defRPr>
            </a:lvl9pPr>
          </a:lstStyle>
          <a:p>
            <a:pPr eaLnBrk="1" hangingPunct="1">
              <a:spcBef>
                <a:spcPct val="0"/>
              </a:spcBef>
              <a:buClrTx/>
              <a:buFontTx/>
              <a:buNone/>
            </a:pPr>
            <a:r>
              <a:rPr lang="en-US" altLang="en-US" dirty="0">
                <a:latin typeface="Aptos" panose="020B0004020202020204" pitchFamily="34" charset="0"/>
              </a:rPr>
              <a:t>Today’s presentation</a:t>
            </a:r>
          </a:p>
        </p:txBody>
      </p:sp>
      <p:sp>
        <p:nvSpPr>
          <p:cNvPr id="4099" name="Text Box 2">
            <a:extLst>
              <a:ext uri="{FF2B5EF4-FFF2-40B4-BE49-F238E27FC236}">
                <a16:creationId xmlns:a16="http://schemas.microsoft.com/office/drawing/2014/main" id="{B7FACD24-6CAA-1541-B3D0-4493E6A906AA}"/>
              </a:ext>
            </a:extLst>
          </p:cNvPr>
          <p:cNvSpPr txBox="1">
            <a:spLocks noChangeArrowheads="1"/>
          </p:cNvSpPr>
          <p:nvPr/>
        </p:nvSpPr>
        <p:spPr bwMode="auto">
          <a:xfrm>
            <a:off x="762602" y="1789442"/>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rgbClr val="000000"/>
                </a:solidFill>
                <a:latin typeface="Arial" panose="020B0604020202020204" pitchFamily="34" charset="0"/>
              </a:defRPr>
            </a:lvl1pPr>
            <a:lvl2pPr marL="800100" indent="-342900" eaLnBrk="0" hangingPunct="0">
              <a:spcBef>
                <a:spcPts val="700"/>
              </a:spcBef>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rgbClr val="000000"/>
                </a:solidFill>
                <a:latin typeface="Arial" panose="020B0604020202020204" pitchFamily="34" charset="0"/>
              </a:defRPr>
            </a:lvl2pPr>
            <a:lvl3pPr marL="1257300" indent="-342900" eaLnBrk="0" hangingPunct="0">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rgbClr val="000000"/>
                </a:solidFill>
                <a:latin typeface="Arial" panose="020B0604020202020204" pitchFamily="34" charset="0"/>
              </a:defRPr>
            </a:lvl3pPr>
            <a:lvl4pPr marL="17145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4pPr>
            <a:lvl5pPr marL="2171700" indent="-342900" eaLnBrk="0" hangingPunct="0">
              <a:spcBef>
                <a:spcPts val="500"/>
              </a:spcBef>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5pPr>
            <a:lvl6pPr marL="26289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6pPr>
            <a:lvl7pPr marL="30861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7pPr>
            <a:lvl8pPr marL="35433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8pPr>
            <a:lvl9pPr marL="4000500" indent="-342900" defTabSz="449263" eaLnBrk="0" fontAlgn="base" hangingPunct="0">
              <a:spcBef>
                <a:spcPts val="500"/>
              </a:spcBef>
              <a:spcAft>
                <a:spcPct val="0"/>
              </a:spcAft>
              <a:buClr>
                <a:srgbClr val="000000"/>
              </a:buClr>
              <a:buSzPct val="100000"/>
              <a:buFont typeface="Times New Roman" panose="02020603050405020304"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rgbClr val="000000"/>
                </a:solidFill>
                <a:latin typeface="Arial" panose="020B0604020202020204" pitchFamily="34" charset="0"/>
              </a:defRPr>
            </a:lvl9pPr>
          </a:lstStyle>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Introduction to R Programming Language</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b="1" dirty="0">
                <a:latin typeface="Aptos" panose="020B0004020202020204" pitchFamily="34" charset="0"/>
              </a:rPr>
              <a:t>Structure of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Installation and set-up</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Data-types in R</a:t>
            </a:r>
          </a:p>
          <a:p>
            <a:pPr eaLnBrk="1" hangingPunct="1">
              <a:lnSpc>
                <a:spcPct val="90000"/>
              </a:lnSpc>
              <a:spcBef>
                <a:spcPts val="500"/>
              </a:spcBef>
              <a:buClr>
                <a:schemeClr val="accent2"/>
              </a:buClr>
              <a:buFontTx/>
              <a:buAutoNum type="arabicPeriod"/>
            </a:pPr>
            <a:endParaRPr lang="en-US" altLang="en-US" sz="2800" dirty="0">
              <a:latin typeface="Aptos" panose="020B0004020202020204" pitchFamily="34" charset="0"/>
            </a:endParaRPr>
          </a:p>
          <a:p>
            <a:pPr eaLnBrk="1" hangingPunct="1">
              <a:lnSpc>
                <a:spcPct val="90000"/>
              </a:lnSpc>
              <a:spcBef>
                <a:spcPts val="500"/>
              </a:spcBef>
              <a:buClr>
                <a:schemeClr val="accent2"/>
              </a:buClr>
              <a:buFontTx/>
              <a:buAutoNum type="arabicPeriod"/>
            </a:pPr>
            <a:r>
              <a:rPr lang="en-US" altLang="en-US" sz="2800" dirty="0">
                <a:latin typeface="Aptos" panose="020B0004020202020204" pitchFamily="34" charset="0"/>
              </a:rPr>
              <a:t>Working with </a:t>
            </a:r>
            <a:r>
              <a:rPr lang="en-US" altLang="en-US" sz="2800" dirty="0" err="1">
                <a:latin typeface="Aptos" panose="020B0004020202020204" pitchFamily="34" charset="0"/>
              </a:rPr>
              <a:t>dplyr</a:t>
            </a:r>
            <a:endParaRPr lang="en-US" altLang="en-US" sz="2800" dirty="0">
              <a:latin typeface="Aptos" panose="020B0004020202020204" pitchFamily="34" charset="0"/>
            </a:endParaRPr>
          </a:p>
        </p:txBody>
      </p:sp>
      <p:pic>
        <p:nvPicPr>
          <p:cNvPr id="22534" name="Picture 6">
            <a:extLst>
              <a:ext uri="{FF2B5EF4-FFF2-40B4-BE49-F238E27FC236}">
                <a16:creationId xmlns:a16="http://schemas.microsoft.com/office/drawing/2014/main" id="{ED0E3371-0957-885F-7471-601258A02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720" y="2884652"/>
            <a:ext cx="31750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793728"/>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57ccd35-2dd5-4422-b858-a37e83b7511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B64CD80B73D640BE3010113FDBE41D" ma:contentTypeVersion="6" ma:contentTypeDescription="Create a new document." ma:contentTypeScope="" ma:versionID="558962a6317536e200d31ae531d65fdf">
  <xsd:schema xmlns:xsd="http://www.w3.org/2001/XMLSchema" xmlns:xs="http://www.w3.org/2001/XMLSchema" xmlns:p="http://schemas.microsoft.com/office/2006/metadata/properties" xmlns:ns3="257ccd35-2dd5-4422-b858-a37e83b75117" targetNamespace="http://schemas.microsoft.com/office/2006/metadata/properties" ma:root="true" ma:fieldsID="28271b1e5877e1532ef4ff0b837c594d" ns3:_="">
    <xsd:import namespace="257ccd35-2dd5-4422-b858-a37e83b7511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7ccd35-2dd5-4422-b858-a37e83b751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9185DD-0E76-44EA-816A-33F05779ED88}">
  <ds:schemaRefs>
    <ds:schemaRef ds:uri="http://purl.org/dc/terms/"/>
    <ds:schemaRef ds:uri="http://schemas.microsoft.com/office/2006/metadata/properties"/>
    <ds:schemaRef ds:uri="http://www.w3.org/XML/1998/namespace"/>
    <ds:schemaRef ds:uri="http://purl.org/dc/elements/1.1/"/>
    <ds:schemaRef ds:uri="257ccd35-2dd5-4422-b858-a37e83b75117"/>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F1442AC-F53B-4BA5-97D6-B606F7E04B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7ccd35-2dd5-4422-b858-a37e83b751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8AC8F3-20D3-4B84-9F7B-582777D4F81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18891</TotalTime>
  <Words>10687</Words>
  <Application>Microsoft Macintosh PowerPoint</Application>
  <PresentationFormat>Widescreen</PresentationFormat>
  <Paragraphs>1233</Paragraphs>
  <Slides>72</Slides>
  <Notes>67</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3" baseType="lpstr">
      <vt:lpstr>Aptos</vt:lpstr>
      <vt:lpstr>Aptos Display</vt:lpstr>
      <vt:lpstr>Arial</vt:lpstr>
      <vt:lpstr>Consolas</vt:lpstr>
      <vt:lpstr>Google Sans</vt:lpstr>
      <vt:lpstr>Helvetica Neue</vt:lpstr>
      <vt:lpstr>Helvetica World</vt:lpstr>
      <vt:lpstr>Helvetica World Bold</vt:lpstr>
      <vt:lpstr>Wingdings</vt:lpstr>
      <vt:lpstr>Office Theme</vt:lpstr>
      <vt:lpstr>Equation</vt:lpstr>
      <vt:lpstr>Introduction to Data Analysis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Installation and set-up (3 mins)</vt:lpstr>
      <vt:lpstr>Load up R</vt:lpstr>
      <vt:lpstr>What is R doing?</vt:lpstr>
      <vt:lpstr>Rstudio: An Integrated Development Environment</vt:lpstr>
      <vt:lpstr>Rstudio: An example</vt:lpstr>
      <vt:lpstr>Rstudio: customise</vt:lpstr>
      <vt:lpstr>Rstudio: customise</vt:lpstr>
      <vt:lpstr>Rstudio: customise</vt:lpstr>
      <vt:lpstr>PowerPoint Presentation</vt:lpstr>
      <vt:lpstr>R scripts</vt:lpstr>
      <vt:lpstr>Running a simple function</vt:lpstr>
      <vt:lpstr>Running a simple function</vt:lpstr>
      <vt:lpstr>Help from within R</vt:lpstr>
      <vt:lpstr>?log</vt:lpstr>
      <vt:lpstr>RStudio quick help</vt:lpstr>
      <vt:lpstr>STOP AND CODE </vt:lpstr>
      <vt:lpstr>Searching Help</vt:lpstr>
      <vt:lpstr>RStudio tips</vt:lpstr>
      <vt:lpstr>Commenting your code (do it)</vt:lpstr>
      <vt:lpstr>Some simple R commands</vt:lpstr>
      <vt:lpstr>PowerPoint Presentation</vt:lpstr>
      <vt:lpstr>R workspaces</vt:lpstr>
      <vt:lpstr>R workspaces</vt:lpstr>
      <vt:lpstr>STOP AND CODE</vt:lpstr>
      <vt:lpstr>Objects</vt:lpstr>
      <vt:lpstr>Assigning values</vt:lpstr>
      <vt:lpstr>Assigning values</vt:lpstr>
      <vt:lpstr>Viewing objects</vt:lpstr>
      <vt:lpstr>Removing objects</vt:lpstr>
      <vt:lpstr>PowerPoint Presentation</vt:lpstr>
      <vt:lpstr>Data types</vt:lpstr>
      <vt:lpstr>Finding data types??</vt:lpstr>
      <vt:lpstr>Everything is a vector</vt:lpstr>
      <vt:lpstr>Creating vectors manually</vt:lpstr>
      <vt:lpstr>Catching up on the basics</vt:lpstr>
      <vt:lpstr>Data Frames and Lists</vt:lpstr>
      <vt:lpstr>Examples of Both</vt:lpstr>
      <vt:lpstr>Creating a Data Frame or List</vt:lpstr>
      <vt:lpstr>Accessing Values in a Data Frame</vt:lpstr>
      <vt:lpstr>Accessing values in a list</vt:lpstr>
      <vt:lpstr>PowerPoint Presentation</vt:lpstr>
      <vt:lpstr>PowerPoint Presentation</vt:lpstr>
      <vt:lpstr>PowerPoint Presentation</vt:lpstr>
      <vt:lpstr>Install pacman</vt:lpstr>
      <vt:lpstr>dplyr and Tibbles</vt:lpstr>
      <vt:lpstr>Single Table Verbs</vt:lpstr>
      <vt:lpstr>Data: nycflights13</vt:lpstr>
      <vt:lpstr>filter()</vt:lpstr>
      <vt:lpstr>arrange()</vt:lpstr>
      <vt:lpstr>select() and rename()</vt:lpstr>
      <vt:lpstr>PowerPoint Presentation</vt:lpstr>
      <vt:lpstr>PowerPoint Presentation</vt:lpstr>
      <vt:lpstr>PowerPoint Presentation</vt:lpstr>
      <vt:lpstr>summarise()</vt:lpstr>
      <vt:lpstr>group_by()</vt:lpstr>
      <vt:lpstr>PowerPoint Presentation</vt:lpstr>
      <vt:lpstr>PowerPoint Presentation</vt:lpstr>
      <vt:lpstr>PowerPoint Presentation</vt:lpstr>
      <vt:lpstr>Stringing together multiple dplyr commands</vt:lpstr>
      <vt:lpstr>Using AI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Analysis Using R</dc:title>
  <dc:creator>Derek J. Wakefield</dc:creator>
  <cp:lastModifiedBy>Kristoffer Wild</cp:lastModifiedBy>
  <cp:revision>127</cp:revision>
  <dcterms:created xsi:type="dcterms:W3CDTF">2024-01-18T16:13:15Z</dcterms:created>
  <dcterms:modified xsi:type="dcterms:W3CDTF">2025-08-03T21:21:48Z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0x0101005AB64CD80B73D640BE3010113FDBE41D</vt:lpwstr>
  </property>
</Properties>
</file>